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7" r:id="rId2"/>
    <p:sldId id="318" r:id="rId3"/>
    <p:sldId id="319" r:id="rId4"/>
    <p:sldId id="259" r:id="rId5"/>
    <p:sldId id="260" r:id="rId6"/>
    <p:sldId id="268" r:id="rId7"/>
    <p:sldId id="267" r:id="rId8"/>
    <p:sldId id="266" r:id="rId9"/>
    <p:sldId id="265" r:id="rId10"/>
    <p:sldId id="263" r:id="rId11"/>
    <p:sldId id="307" r:id="rId12"/>
    <p:sldId id="309" r:id="rId13"/>
    <p:sldId id="317" r:id="rId14"/>
    <p:sldId id="310" r:id="rId15"/>
    <p:sldId id="313" r:id="rId16"/>
    <p:sldId id="315" r:id="rId17"/>
    <p:sldId id="316" r:id="rId18"/>
    <p:sldId id="308" r:id="rId19"/>
    <p:sldId id="320" r:id="rId20"/>
    <p:sldId id="322" r:id="rId21"/>
    <p:sldId id="286" r:id="rId22"/>
    <p:sldId id="287" r:id="rId23"/>
    <p:sldId id="306" r:id="rId24"/>
    <p:sldId id="264" r:id="rId25"/>
    <p:sldId id="274" r:id="rId26"/>
    <p:sldId id="275" r:id="rId27"/>
    <p:sldId id="285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34" autoAdjust="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1355F-E755-43FE-AA1C-85520C3CE212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71672-EDFA-4404-B10F-439C2BC636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B23C8-BE1A-4949-9854-E47F82915F61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0679-C82A-416D-89C3-206366E1724A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781DD-4385-4A1A-9CEE-95F214BA67AA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0F8E7-9735-416D-87C5-057625E5D619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B234F-C4F2-45AD-8D84-7EFCF6F1DB13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A518A-6E15-4FD8-A92B-6365772D5776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EE4F-B86F-4138-85CF-53A30AAC744C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CC1F0-0930-4F37-8846-E1A951C8F13F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2720-4BAA-4C8D-A7CF-9C1038294EF0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3C45A-CDD4-4955-8F89-2D63F68987E8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F8863-FB4E-4DF1-8AB2-AA3B82AA5852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00154-7536-4010-9E5D-6239B5F6D159}" type="datetime1">
              <a:rPr lang="en-US" smtClean="0"/>
              <a:pPr/>
              <a:t>12/6/2012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753BC-F44C-4095-A5ED-2F75F0109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dirty="0" smtClean="0"/>
          </a:p>
          <a:p>
            <a:pPr algn="ctr">
              <a:buNone/>
            </a:pP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BANK RESOLUTION </a:t>
            </a:r>
          </a:p>
          <a:p>
            <a:pPr algn="ctr">
              <a:buNone/>
            </a:pPr>
            <a:endParaRPr lang="tr-TR" b="1" dirty="0" smtClean="0"/>
          </a:p>
          <a:p>
            <a:pPr algn="ctr">
              <a:buNone/>
            </a:pPr>
            <a:endParaRPr lang="tr-TR" b="1" dirty="0" smtClean="0"/>
          </a:p>
          <a:p>
            <a:pPr algn="ctr">
              <a:buNone/>
            </a:pPr>
            <a:r>
              <a:rPr lang="tr-TR" b="1" dirty="0" smtClean="0"/>
              <a:t>As a component of </a:t>
            </a:r>
          </a:p>
          <a:p>
            <a:pPr algn="ctr">
              <a:buNone/>
            </a:pPr>
            <a:r>
              <a:rPr lang="tr-TR" b="1" dirty="0" smtClean="0"/>
              <a:t>“Effective Crisis Management”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61662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624"/>
              </a:spcBef>
              <a:buNone/>
            </a:pPr>
            <a:r>
              <a:rPr lang="tr-TR" sz="4500" b="1" dirty="0" smtClean="0"/>
              <a:t>Purchase and Assumption Transactions</a:t>
            </a:r>
          </a:p>
          <a:p>
            <a:pPr>
              <a:buNone/>
            </a:pPr>
            <a:endParaRPr lang="tr-TR" sz="2800" b="1" dirty="0" smtClean="0"/>
          </a:p>
          <a:p>
            <a:pPr algn="just">
              <a:lnSpc>
                <a:spcPct val="120000"/>
              </a:lnSpc>
              <a:buSzPct val="125000"/>
            </a:pPr>
            <a:r>
              <a:rPr lang="tr-TR" sz="4200" b="1" dirty="0" smtClean="0"/>
              <a:t>Basic P&amp;A: </a:t>
            </a:r>
            <a:r>
              <a:rPr lang="tr-TR" sz="4200" dirty="0" smtClean="0"/>
              <a:t>only cash and cash equivalent assets.</a:t>
            </a:r>
          </a:p>
          <a:p>
            <a:pPr algn="just">
              <a:lnSpc>
                <a:spcPct val="120000"/>
              </a:lnSpc>
              <a:buSzPct val="125000"/>
            </a:pPr>
            <a:r>
              <a:rPr lang="tr-TR" sz="4200" b="1" dirty="0" smtClean="0"/>
              <a:t>Modified P&amp;A: </a:t>
            </a:r>
            <a:r>
              <a:rPr lang="tr-TR" sz="4200" dirty="0" smtClean="0"/>
              <a:t>+ performing loan portfolio.</a:t>
            </a:r>
          </a:p>
          <a:p>
            <a:pPr algn="just">
              <a:lnSpc>
                <a:spcPct val="120000"/>
              </a:lnSpc>
              <a:buSzPct val="125000"/>
            </a:pPr>
            <a:r>
              <a:rPr lang="tr-TR" sz="4200" b="1" dirty="0" smtClean="0"/>
              <a:t>Whole bank P&amp;A:</a:t>
            </a:r>
            <a:r>
              <a:rPr lang="tr-TR" sz="4200" dirty="0" smtClean="0"/>
              <a:t> all assets, liabilities.</a:t>
            </a:r>
          </a:p>
          <a:p>
            <a:pPr algn="just">
              <a:lnSpc>
                <a:spcPct val="120000"/>
              </a:lnSpc>
              <a:buSzPct val="125000"/>
            </a:pPr>
            <a:r>
              <a:rPr lang="tr-TR" sz="4200" b="1" dirty="0" smtClean="0"/>
              <a:t>P&amp;A with put option: </a:t>
            </a:r>
            <a:r>
              <a:rPr lang="tr-TR" sz="4200" dirty="0" smtClean="0"/>
              <a:t>acquirer has time to return unwanted assets. (short term)</a:t>
            </a:r>
          </a:p>
          <a:p>
            <a:pPr algn="just">
              <a:lnSpc>
                <a:spcPct val="120000"/>
              </a:lnSpc>
              <a:buSzPct val="125000"/>
            </a:pPr>
            <a:r>
              <a:rPr lang="tr-TR" sz="4200" b="1" dirty="0" smtClean="0"/>
              <a:t>Loss share P&amp;As: </a:t>
            </a:r>
            <a:r>
              <a:rPr lang="tr-TR" sz="4200" dirty="0" smtClean="0"/>
              <a:t>the acquirer and the resolution agency share losses on a defined set of assets.</a:t>
            </a:r>
          </a:p>
          <a:p>
            <a:pPr algn="just">
              <a:lnSpc>
                <a:spcPct val="120000"/>
              </a:lnSpc>
              <a:buSzPct val="125000"/>
            </a:pPr>
            <a:r>
              <a:rPr lang="tr-TR" sz="4200" b="1" dirty="0" smtClean="0"/>
              <a:t>Guaranteed P&amp;A: </a:t>
            </a:r>
            <a:r>
              <a:rPr lang="tr-TR" sz="4200" dirty="0" smtClean="0"/>
              <a:t>the government/resolution agency guarantees the performance of certain assets (long term).</a:t>
            </a:r>
          </a:p>
          <a:p>
            <a:pPr algn="just">
              <a:buSzPct val="125000"/>
              <a:buNone/>
            </a:pPr>
            <a:r>
              <a:rPr lang="tr-TR" sz="4200" b="1" dirty="0" smtClean="0">
                <a:solidFill>
                  <a:srgbClr val="FF0000"/>
                </a:solidFill>
              </a:rPr>
              <a:t>    </a:t>
            </a:r>
          </a:p>
          <a:p>
            <a:pPr algn="ctr">
              <a:buNone/>
            </a:pPr>
            <a:r>
              <a:rPr lang="tr-TR" sz="4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goal is to cover as much deposits as possible.</a:t>
            </a:r>
            <a:endParaRPr lang="en-US" sz="4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tr-TR" sz="2800" b="1" dirty="0" smtClean="0"/>
              <a:t>Government Capitalization</a:t>
            </a:r>
          </a:p>
          <a:p>
            <a:pPr>
              <a:buNone/>
            </a:pPr>
            <a:endParaRPr lang="tr-TR" sz="2600" i="1" dirty="0" smtClean="0"/>
          </a:p>
          <a:p>
            <a:pPr>
              <a:buSzPct val="125000"/>
            </a:pPr>
            <a:r>
              <a:rPr lang="tr-TR" sz="2600" dirty="0" smtClean="0"/>
              <a:t>Independent</a:t>
            </a:r>
            <a:r>
              <a:rPr lang="en-US" sz="2600" dirty="0" smtClean="0"/>
              <a:t> </a:t>
            </a:r>
            <a:r>
              <a:rPr lang="tr-TR" sz="2600" dirty="0" smtClean="0"/>
              <a:t>due</a:t>
            </a:r>
            <a:r>
              <a:rPr lang="en-US" sz="2600" dirty="0" smtClean="0"/>
              <a:t> diligence and share valuation</a:t>
            </a:r>
            <a:r>
              <a:rPr lang="tr-TR" sz="2600" dirty="0" smtClean="0"/>
              <a:t>.</a:t>
            </a:r>
          </a:p>
          <a:p>
            <a:pPr marL="342900" lvl="2" indent="-342900">
              <a:buSzPct val="125000"/>
            </a:pPr>
            <a:r>
              <a:rPr lang="tr-TR" sz="2600" dirty="0" smtClean="0"/>
              <a:t>Pledge of shares of existing shareholders (if any) to the government with irrevocable right to sell them.</a:t>
            </a:r>
          </a:p>
          <a:p>
            <a:pPr marL="342900" lvl="2" indent="-342900">
              <a:buNone/>
            </a:pPr>
            <a:endParaRPr lang="tr-TR" sz="2600" dirty="0" smtClean="0"/>
          </a:p>
          <a:p>
            <a:pPr marL="342900" lvl="2" indent="-342900">
              <a:buNone/>
            </a:pPr>
            <a:endParaRPr lang="tr-TR" sz="2800" dirty="0" smtClean="0"/>
          </a:p>
          <a:p>
            <a:pPr marL="342900" lvl="2" indent="-342900">
              <a:buNone/>
            </a:pPr>
            <a:endParaRPr lang="tr-TR" sz="2800" dirty="0" smtClean="0"/>
          </a:p>
          <a:p>
            <a:pPr marL="342900" lvl="2" indent="-342900" algn="ctr">
              <a:buNone/>
            </a:pPr>
            <a:endParaRPr lang="tr-TR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2" indent="-342900"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 no free ride and no bail-out for the shareholders.</a:t>
            </a:r>
          </a:p>
          <a:p>
            <a:endParaRPr lang="tr-TR" i="1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980728"/>
            <a:ext cx="8229600" cy="561662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tr-TR" sz="11200" b="1" dirty="0" smtClean="0"/>
              <a:t>Operational Coordination</a:t>
            </a:r>
          </a:p>
          <a:p>
            <a:pPr>
              <a:buNone/>
            </a:pPr>
            <a:endParaRPr lang="tr-TR" sz="3000" b="1" dirty="0" smtClean="0"/>
          </a:p>
          <a:p>
            <a:pPr marL="986400" lvl="1" indent="-529200">
              <a:lnSpc>
                <a:spcPct val="120000"/>
              </a:lnSpc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Supervisor,</a:t>
            </a:r>
          </a:p>
          <a:p>
            <a:pPr marL="986400" lvl="1" indent="-529200">
              <a:lnSpc>
                <a:spcPct val="120000"/>
              </a:lnSpc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Other Supervisors (if any),</a:t>
            </a:r>
          </a:p>
          <a:p>
            <a:pPr marL="986400" lvl="1" indent="-529200">
              <a:lnSpc>
                <a:spcPct val="120000"/>
              </a:lnSpc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Central Bank,</a:t>
            </a:r>
          </a:p>
          <a:p>
            <a:pPr marL="987425" lvl="1" indent="-530225">
              <a:lnSpc>
                <a:spcPct val="120000"/>
              </a:lnSpc>
              <a:spcBef>
                <a:spcPts val="624"/>
              </a:spcBef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Deposit Insurance Agency,</a:t>
            </a:r>
          </a:p>
          <a:p>
            <a:pPr marL="986400" lvl="1" indent="-529200">
              <a:lnSpc>
                <a:spcPct val="120000"/>
              </a:lnSpc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 Resolution Agency,</a:t>
            </a:r>
          </a:p>
          <a:p>
            <a:pPr marL="986400" lvl="1" indent="-529200">
              <a:lnSpc>
                <a:spcPct val="120000"/>
              </a:lnSpc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 Ministry of Economy,</a:t>
            </a:r>
          </a:p>
          <a:p>
            <a:pPr lvl="3">
              <a:lnSpc>
                <a:spcPct val="120000"/>
              </a:lnSpc>
              <a:buSzPct val="105000"/>
              <a:buFont typeface="Wingdings" pitchFamily="2" charset="2"/>
              <a:buChar char="Ø"/>
            </a:pPr>
            <a:r>
              <a:rPr lang="tr-TR" sz="10400" dirty="0" smtClean="0"/>
              <a:t>    Treasury – Debt Management,</a:t>
            </a:r>
          </a:p>
          <a:p>
            <a:pPr lvl="1">
              <a:buSzPct val="105000"/>
              <a:buFont typeface="Wingdings" pitchFamily="2" charset="2"/>
              <a:buChar char="ü"/>
            </a:pPr>
            <a:r>
              <a:rPr lang="tr-TR" sz="10400" dirty="0" smtClean="0"/>
              <a:t>    Ministry of Finance,</a:t>
            </a:r>
          </a:p>
          <a:p>
            <a:pPr lvl="3">
              <a:lnSpc>
                <a:spcPct val="120000"/>
              </a:lnSpc>
              <a:buSzPct val="105000"/>
              <a:buFont typeface="Wingdings" pitchFamily="2" charset="2"/>
              <a:buChar char="Ø"/>
            </a:pPr>
            <a:r>
              <a:rPr lang="tr-TR" sz="10400" dirty="0" smtClean="0"/>
              <a:t>     Budget.</a:t>
            </a:r>
            <a:endParaRPr lang="tr-TR" sz="47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3" indent="0" algn="ctr">
              <a:lnSpc>
                <a:spcPct val="120000"/>
              </a:lnSpc>
              <a:spcBef>
                <a:spcPts val="624"/>
              </a:spcBef>
              <a:buNone/>
            </a:pPr>
            <a:r>
              <a:rPr lang="tr-TR" sz="10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Everybody is in the same boat.</a:t>
            </a:r>
          </a:p>
          <a:p>
            <a:pPr marL="0" lvl="3" indent="0" algn="ctr">
              <a:lnSpc>
                <a:spcPct val="120000"/>
              </a:lnSpc>
              <a:spcBef>
                <a:spcPts val="624"/>
              </a:spcBef>
              <a:buNone/>
            </a:pPr>
            <a:r>
              <a:rPr lang="tr-TR" sz="10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they must row in the same direction.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>
              <a:spcBef>
                <a:spcPts val="624"/>
              </a:spcBef>
              <a:buNone/>
            </a:pPr>
            <a:r>
              <a:rPr lang="tr-TR" sz="2800" b="1" dirty="0" smtClean="0"/>
              <a:t>Coordination Weaknesses Among Agencies</a:t>
            </a:r>
          </a:p>
          <a:p>
            <a:pPr>
              <a:spcBef>
                <a:spcPts val="624"/>
              </a:spcBef>
              <a:buNone/>
            </a:pPr>
            <a:endParaRPr lang="tr-TR" sz="2800" b="1" dirty="0" smtClean="0"/>
          </a:p>
          <a:p>
            <a:pPr marL="986400" lvl="1" indent="-529200">
              <a:buSzPct val="105000"/>
              <a:buFont typeface="Wingdings" pitchFamily="2" charset="2"/>
              <a:buChar char="ü"/>
            </a:pPr>
            <a:r>
              <a:rPr lang="tr-TR" sz="2600" dirty="0" smtClean="0"/>
              <a:t>Power Struggles: Senior management levels.</a:t>
            </a:r>
          </a:p>
          <a:p>
            <a:pPr marL="986400" lvl="1" indent="-529200">
              <a:buSzPct val="105000"/>
              <a:buFont typeface="Wingdings" pitchFamily="2" charset="2"/>
              <a:buChar char="ü"/>
            </a:pPr>
            <a:r>
              <a:rPr lang="tr-TR" sz="2600" dirty="0" smtClean="0"/>
              <a:t>Hiding information: Junior levels.</a:t>
            </a:r>
          </a:p>
          <a:p>
            <a:pPr marL="986400" lvl="1" indent="-529200">
              <a:buSzPct val="105000"/>
              <a:buFont typeface="Wingdings" pitchFamily="2" charset="2"/>
              <a:buChar char="ü"/>
            </a:pPr>
            <a:r>
              <a:rPr lang="tr-TR" sz="2600" dirty="0" smtClean="0"/>
              <a:t>Jealousy: All levels. </a:t>
            </a:r>
          </a:p>
          <a:p>
            <a:pPr marL="986400" lvl="1" indent="-529200">
              <a:buSzPct val="105000"/>
              <a:buFont typeface="Wingdings" pitchFamily="2" charset="2"/>
              <a:buChar char="ü"/>
            </a:pPr>
            <a:r>
              <a:rPr lang="tr-TR" sz="2600" dirty="0" smtClean="0"/>
              <a:t>Suspicion: All levels.</a:t>
            </a:r>
          </a:p>
          <a:p>
            <a:pPr marL="986400" lvl="1" indent="-529200">
              <a:buSzPct val="105000"/>
              <a:buFont typeface="Wingdings" pitchFamily="2" charset="2"/>
              <a:buChar char="ü"/>
            </a:pPr>
            <a:r>
              <a:rPr lang="tr-TR" sz="2600" dirty="0" smtClean="0"/>
              <a:t>Lack of clear mandates in legislation.</a:t>
            </a:r>
          </a:p>
          <a:p>
            <a:pPr marL="986400" lvl="1" indent="-529200">
              <a:buSzPct val="105000"/>
              <a:buFont typeface="Wingdings" pitchFamily="2" charset="2"/>
              <a:buChar char="ü"/>
            </a:pPr>
            <a:r>
              <a:rPr lang="tr-TR" sz="2600" dirty="0" smtClean="0"/>
              <a:t>Unbalanced authority and responsibility allocation to agencies.</a:t>
            </a:r>
          </a:p>
          <a:p>
            <a:pPr marL="0" lvl="1"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crisis management needs effective cooperation and efficient communication.</a:t>
            </a:r>
            <a:endParaRPr lang="en-US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sz="3000" b="1" dirty="0" smtClean="0"/>
              <a:t>An Alternative Coordination Method Among Agencies</a:t>
            </a:r>
          </a:p>
          <a:p>
            <a:pPr>
              <a:buNone/>
            </a:pPr>
            <a:endParaRPr lang="tr-TR" sz="2800" dirty="0" smtClean="0"/>
          </a:p>
          <a:p>
            <a:pPr>
              <a:lnSpc>
                <a:spcPct val="110000"/>
              </a:lnSpc>
              <a:spcBef>
                <a:spcPts val="624"/>
              </a:spcBef>
              <a:buSzPct val="125000"/>
            </a:pPr>
            <a:r>
              <a:rPr lang="tr-TR" sz="2800" dirty="0" smtClean="0"/>
              <a:t>Organize institutions formally prior to a crisis (e.g. Crisis Management Committee), reporting to </a:t>
            </a:r>
            <a:r>
              <a:rPr lang="tr-TR" sz="2800" b="1" dirty="0" smtClean="0"/>
              <a:t>X</a:t>
            </a:r>
            <a:r>
              <a:rPr lang="tr-TR" sz="2800" dirty="0" smtClean="0"/>
              <a:t>.  </a:t>
            </a:r>
          </a:p>
          <a:p>
            <a:pPr marL="986400" lvl="1" indent="-529200">
              <a:lnSpc>
                <a:spcPct val="110000"/>
              </a:lnSpc>
              <a:buSzPct val="105000"/>
              <a:buFont typeface="Wingdings" pitchFamily="2" charset="2"/>
              <a:buChar char="Ø"/>
            </a:pPr>
            <a:r>
              <a:rPr lang="tr-TR" dirty="0" smtClean="0"/>
              <a:t>   Prepare for, identify and manage financial crisis,</a:t>
            </a:r>
          </a:p>
          <a:p>
            <a:pPr marL="986400" lvl="1" indent="-529200">
              <a:lnSpc>
                <a:spcPct val="110000"/>
              </a:lnSpc>
              <a:buSzPct val="105000"/>
              <a:buFont typeface="Wingdings" pitchFamily="2" charset="2"/>
              <a:buChar char="Ø"/>
            </a:pPr>
            <a:r>
              <a:rPr lang="tr-TR" dirty="0" smtClean="0"/>
              <a:t>   Maintain financial stability,</a:t>
            </a:r>
          </a:p>
          <a:p>
            <a:pPr marL="986400" lvl="1" indent="-529200">
              <a:lnSpc>
                <a:spcPct val="110000"/>
              </a:lnSpc>
              <a:buSzPct val="105000"/>
              <a:buFont typeface="Wingdings" pitchFamily="2" charset="2"/>
              <a:buChar char="Ø"/>
            </a:pPr>
            <a:r>
              <a:rPr lang="tr-TR" dirty="0" smtClean="0"/>
              <a:t>   Technical communication on a formal platform,</a:t>
            </a:r>
          </a:p>
          <a:p>
            <a:pPr marL="986400" lvl="1" indent="-529200">
              <a:lnSpc>
                <a:spcPct val="110000"/>
              </a:lnSpc>
              <a:buSzPct val="105000"/>
              <a:buFont typeface="Wingdings" pitchFamily="2" charset="2"/>
              <a:buChar char="Ø"/>
            </a:pPr>
            <a:r>
              <a:rPr lang="tr-TR" dirty="0" smtClean="0"/>
              <a:t>   Effective sharing of information,</a:t>
            </a:r>
          </a:p>
          <a:p>
            <a:pPr marL="986400" lvl="1" indent="-529200">
              <a:lnSpc>
                <a:spcPct val="110000"/>
              </a:lnSpc>
              <a:buSzPct val="105000"/>
              <a:buFont typeface="Wingdings" pitchFamily="2" charset="2"/>
              <a:buChar char="Ø"/>
            </a:pPr>
            <a:r>
              <a:rPr lang="tr-TR" dirty="0" smtClean="0"/>
              <a:t>   Independent, no political interference</a:t>
            </a:r>
            <a:r>
              <a:rPr lang="tr-TR" sz="2600" dirty="0" smtClean="0"/>
              <a:t>.</a:t>
            </a:r>
          </a:p>
          <a:p>
            <a:pPr marL="0" lvl="1" algn="ctr">
              <a:lnSpc>
                <a:spcPct val="110000"/>
              </a:lnSpc>
              <a:buNone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member</a:t>
            </a:r>
            <a:r>
              <a:rPr lang="tr-TR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agencies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will continue to independent</a:t>
            </a:r>
            <a:r>
              <a:rPr lang="tr-TR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decisions related to their areas as </a:t>
            </a:r>
            <a:r>
              <a:rPr lang="tr-TR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stipulated</a:t>
            </a: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legislation.</a:t>
            </a:r>
            <a:endParaRPr lang="tr-TR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r>
              <a:rPr lang="tr-TR" sz="3200" b="1" dirty="0" smtClean="0"/>
              <a:t/>
            </a:r>
            <a:br>
              <a:rPr lang="tr-TR" sz="3200" b="1" dirty="0" smtClean="0"/>
            </a:br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Coordinating Systemic  Bank Resolution</a:t>
            </a:r>
            <a:b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1520" y="1412776"/>
          <a:ext cx="8640960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51192"/>
                <a:gridCol w="2489768"/>
              </a:tblGrid>
              <a:tr h="366749">
                <a:tc>
                  <a:txBody>
                    <a:bodyPr/>
                    <a:lstStyle/>
                    <a:p>
                      <a:pPr algn="l"/>
                      <a:r>
                        <a:rPr lang="tr-TR" dirty="0" smtClean="0"/>
                        <a:t>DUTY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dirty="0" smtClean="0"/>
                        <a:t>RESPONSIBLE </a:t>
                      </a:r>
                      <a:r>
                        <a:rPr lang="tr-TR" baseline="0" dirty="0" smtClean="0"/>
                        <a:t> AGENCY</a:t>
                      </a:r>
                      <a:endParaRPr lang="en-US" dirty="0"/>
                    </a:p>
                  </a:txBody>
                  <a:tcPr/>
                </a:tc>
              </a:tr>
              <a:tr h="366749"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Definition of systemic bank/crisis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Supervisor</a:t>
                      </a:r>
                      <a:endParaRPr lang="en-US" sz="2000" dirty="0"/>
                    </a:p>
                  </a:txBody>
                  <a:tcPr/>
                </a:tc>
              </a:tr>
              <a:tr h="366749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Coordinating with the government</a:t>
                      </a:r>
                      <a:r>
                        <a:rPr lang="tr-TR" sz="2000" dirty="0" smtClean="0"/>
                        <a:t>/other agencies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Every Institution</a:t>
                      </a:r>
                      <a:endParaRPr lang="en-US" sz="2000" dirty="0"/>
                    </a:p>
                  </a:txBody>
                  <a:tcPr/>
                </a:tc>
              </a:tr>
              <a:tr h="36674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Proposing </a:t>
                      </a:r>
                      <a:r>
                        <a:rPr lang="tr-TR" sz="2000" dirty="0" smtClean="0"/>
                        <a:t>to </a:t>
                      </a:r>
                      <a:r>
                        <a:rPr lang="en-US" sz="2000" dirty="0" smtClean="0"/>
                        <a:t>the government policies on</a:t>
                      </a:r>
                      <a:r>
                        <a:rPr lang="tr-TR" sz="2000" dirty="0" smtClean="0"/>
                        <a:t>;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tr-TR" sz="2000" dirty="0" smtClean="0"/>
                        <a:t>    </a:t>
                      </a:r>
                      <a:r>
                        <a:rPr lang="en-US" sz="2000" dirty="0" smtClean="0"/>
                        <a:t> deposit protection</a:t>
                      </a:r>
                      <a:r>
                        <a:rPr lang="tr-TR" sz="2000" dirty="0" smtClean="0"/>
                        <a:t>,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tr-TR" sz="2000" dirty="0" smtClean="0"/>
                        <a:t>     </a:t>
                      </a:r>
                      <a:r>
                        <a:rPr lang="en-US" sz="2000" dirty="0" smtClean="0"/>
                        <a:t>government involvement in bank capitalization</a:t>
                      </a:r>
                      <a:r>
                        <a:rPr lang="tr-TR" sz="2000" dirty="0" smtClean="0"/>
                        <a:t>,</a:t>
                      </a:r>
                      <a:r>
                        <a:rPr lang="en-US" sz="2000" dirty="0" smtClean="0"/>
                        <a:t> </a:t>
                      </a:r>
                      <a:r>
                        <a:rPr lang="tr-TR" sz="2000" dirty="0" smtClean="0"/>
                        <a:t>             </a:t>
                      </a:r>
                      <a:r>
                        <a:rPr lang="en-US" sz="2000" dirty="0" smtClean="0"/>
                        <a:t>blanket guarantees and bank holidays</a:t>
                      </a:r>
                      <a:r>
                        <a:rPr lang="tr-TR" sz="2000" dirty="0" smtClean="0"/>
                        <a:t>,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tr-TR" sz="2000" dirty="0" smtClean="0"/>
                        <a:t>     </a:t>
                      </a:r>
                      <a:r>
                        <a:rPr lang="en-US" sz="2000" dirty="0" smtClean="0"/>
                        <a:t>measures that cannot be taken due to inadequacies in the legislation</a:t>
                      </a:r>
                      <a:r>
                        <a:rPr lang="tr-TR" sz="200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tr-TR" sz="2000" baseline="0" dirty="0" smtClean="0"/>
                    </a:p>
                    <a:p>
                      <a:pPr algn="l"/>
                      <a:r>
                        <a:rPr lang="tr-TR" sz="2000" baseline="0" dirty="0" smtClean="0"/>
                        <a:t>DIA</a:t>
                      </a:r>
                    </a:p>
                    <a:p>
                      <a:pPr algn="l"/>
                      <a:endParaRPr lang="tr-TR" sz="2000" baseline="0" dirty="0" smtClean="0"/>
                    </a:p>
                    <a:p>
                      <a:pPr algn="l"/>
                      <a:r>
                        <a:rPr lang="tr-TR" sz="2000" baseline="0" dirty="0" smtClean="0"/>
                        <a:t>Supervisor</a:t>
                      </a:r>
                    </a:p>
                    <a:p>
                      <a:pPr algn="l"/>
                      <a:endParaRPr lang="tr-TR" sz="2000" baseline="0" dirty="0" smtClean="0"/>
                    </a:p>
                    <a:p>
                      <a:pPr algn="l"/>
                      <a:r>
                        <a:rPr lang="tr-TR" sz="2000" baseline="0" dirty="0" smtClean="0"/>
                        <a:t>Every Institution</a:t>
                      </a:r>
                      <a:endParaRPr lang="en-US" sz="2000" dirty="0"/>
                    </a:p>
                  </a:txBody>
                  <a:tcPr/>
                </a:tc>
              </a:tr>
              <a:tr h="366749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Establishing communication </a:t>
                      </a:r>
                      <a:r>
                        <a:rPr lang="tr-TR" sz="2000" dirty="0" smtClean="0"/>
                        <a:t>channels.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Every Institution</a:t>
                      </a:r>
                      <a:endParaRPr lang="en-US" sz="2000" dirty="0"/>
                    </a:p>
                  </a:txBody>
                  <a:tcPr/>
                </a:tc>
              </a:tr>
              <a:tr h="484731"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Assessing costs of different forms of government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dirty="0" smtClean="0"/>
                        <a:t>support.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Supervisor+MOF</a:t>
                      </a:r>
                      <a:endParaRPr lang="en-US" sz="20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Timely</a:t>
                      </a:r>
                      <a:r>
                        <a:rPr lang="en-US" sz="2000" dirty="0" smtClean="0"/>
                        <a:t> statements </a:t>
                      </a:r>
                      <a:r>
                        <a:rPr lang="tr-TR" sz="2000" dirty="0" smtClean="0"/>
                        <a:t>(</a:t>
                      </a:r>
                      <a:r>
                        <a:rPr lang="en-US" sz="2000" dirty="0" smtClean="0"/>
                        <a:t>to avoid misinformation</a:t>
                      </a:r>
                      <a:r>
                        <a:rPr lang="tr-TR" sz="2000" dirty="0" smtClean="0"/>
                        <a:t>).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2000" dirty="0" smtClean="0"/>
                        <a:t>Every Institution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79512" y="6021288"/>
            <a:ext cx="8784976" cy="648072"/>
          </a:xfrm>
        </p:spPr>
        <p:txBody>
          <a:bodyPr/>
          <a:lstStyle/>
          <a:p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can now be undertaken by the Crisis Management Committee.</a:t>
            </a:r>
            <a:endParaRPr lang="en-US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520" y="90872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 smtClean="0"/>
              <a:t>Individual Duties and Responsibilities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Coordinating Systemic  Bank Resolution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95536" y="1772816"/>
          <a:ext cx="8229600" cy="3182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5000"/>
                <a:gridCol w="2314600"/>
              </a:tblGrid>
              <a:tr h="397843">
                <a:tc>
                  <a:txBody>
                    <a:bodyPr/>
                    <a:lstStyle/>
                    <a:p>
                      <a:r>
                        <a:rPr lang="tr-TR" dirty="0" smtClean="0"/>
                        <a:t>INFORMATION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RESPONSIBLE AGENCY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tr-T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Economic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indicators and forecasts</a:t>
                      </a:r>
                      <a:r>
                        <a:rPr lang="tr-T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trend analysis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MOE/MOF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and domestic developments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MOE/MOF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tr-TR" dirty="0" smtClean="0"/>
                        <a:t>Details of Government Debt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MOE/MOF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tr-T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Sources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financial support</a:t>
                      </a:r>
                      <a:r>
                        <a:rPr lang="tr-T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take additional measures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MOF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tr-TR" dirty="0" smtClean="0"/>
                        <a:t>Budget related issues (liquidity, need to</a:t>
                      </a:r>
                      <a:r>
                        <a:rPr lang="tr-TR" baseline="0" dirty="0" smtClean="0"/>
                        <a:t> amend </a:t>
                      </a:r>
                      <a:r>
                        <a:rPr lang="tr-TR" dirty="0" smtClean="0"/>
                        <a:t>law etc.)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MOF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tr-TR" dirty="0" smtClean="0"/>
                        <a:t>Early Warning analysis &amp; stress tests; second round effects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Supervisor</a:t>
                      </a:r>
                      <a:endParaRPr lang="en-US" dirty="0"/>
                    </a:p>
                  </a:txBody>
                  <a:tcPr/>
                </a:tc>
              </a:tr>
              <a:tr h="397843">
                <a:tc>
                  <a:txBody>
                    <a:bodyPr/>
                    <a:lstStyle/>
                    <a:p>
                      <a:r>
                        <a:rPr lang="tr-TR" dirty="0" smtClean="0"/>
                        <a:t>FSIs</a:t>
                      </a:r>
                      <a:r>
                        <a:rPr lang="tr-TR" baseline="0" dirty="0" smtClean="0"/>
                        <a:t> of the banking sector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Supervisor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5536" y="126876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Information </a:t>
            </a:r>
            <a:r>
              <a:rPr lang="tr-TR" sz="2800" b="1" dirty="0" smtClean="0"/>
              <a:t>s</a:t>
            </a:r>
            <a:r>
              <a:rPr lang="en-US" sz="2800" b="1" dirty="0" smtClean="0"/>
              <a:t>h</a:t>
            </a:r>
            <a:r>
              <a:rPr lang="tr-TR" sz="2800" b="1" dirty="0" smtClean="0"/>
              <a:t>a</a:t>
            </a:r>
            <a:r>
              <a:rPr lang="en-US" sz="2800" b="1" dirty="0" smtClean="0"/>
              <a:t>ring</a:t>
            </a:r>
            <a:r>
              <a:rPr lang="tr-TR" sz="2800" b="1" dirty="0" smtClean="0"/>
              <a:t> in the CMC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67544" y="5589241"/>
            <a:ext cx="8208912" cy="864096"/>
          </a:xfrm>
        </p:spPr>
        <p:txBody>
          <a:bodyPr/>
          <a:lstStyle/>
          <a:p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crisis management depends on rapid access to reliable information.</a:t>
            </a:r>
            <a:endParaRPr lang="en-US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Coordinating Systemic  Bank Resolution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23528" y="1772816"/>
          <a:ext cx="82296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2648"/>
                <a:gridCol w="2396952"/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INFORMATION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RESPONSIBLE AGENCY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LCY/FCY liquidity &amp; position of banks. Borrowings from CB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CB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Payment system; liquidity trend; mandatory reserves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CB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Liquidity situation of vulnerable banks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CB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FX borrowings of banks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CB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Macroprudential indicators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CB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Current status of deposit coverage and implication of changes in limit/base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DIA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Operational readiness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Resolution</a:t>
                      </a:r>
                      <a:r>
                        <a:rPr lang="tr-TR" baseline="0" dirty="0" smtClean="0"/>
                        <a:t> Agency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Financial readiness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DIA+Resolution Agency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5536" y="5445225"/>
            <a:ext cx="8136904" cy="1008112"/>
          </a:xfrm>
        </p:spPr>
        <p:txBody>
          <a:bodyPr/>
          <a:lstStyle/>
          <a:p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agencies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should ensure that the</a:t>
            </a: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have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resources, 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legal powers</a:t>
            </a: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tools and </a:t>
            </a: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effectively manage 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crisis. </a:t>
            </a:r>
            <a:endParaRPr lang="en-US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1196752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 smtClean="0"/>
              <a:t>  </a:t>
            </a:r>
            <a:r>
              <a:rPr lang="en-US" sz="2800" b="1" dirty="0" smtClean="0"/>
              <a:t>Information </a:t>
            </a:r>
            <a:r>
              <a:rPr lang="tr-TR" sz="2800" b="1" dirty="0" smtClean="0"/>
              <a:t>s</a:t>
            </a:r>
            <a:r>
              <a:rPr lang="en-US" sz="2800" b="1" dirty="0" smtClean="0"/>
              <a:t>h</a:t>
            </a:r>
            <a:r>
              <a:rPr lang="tr-TR" sz="2800" b="1" dirty="0" smtClean="0"/>
              <a:t>a</a:t>
            </a:r>
            <a:r>
              <a:rPr lang="en-US" sz="2800" b="1" dirty="0" smtClean="0"/>
              <a:t>ring</a:t>
            </a:r>
            <a:r>
              <a:rPr lang="tr-TR" sz="2800" b="1" dirty="0" smtClean="0"/>
              <a:t> in the CMC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>
              <a:spcBef>
                <a:spcPts val="624"/>
              </a:spcBef>
              <a:buFont typeface="+mj-lt"/>
              <a:buAutoNum type="alphaUcPeriod" startAt="3"/>
            </a:pPr>
            <a:r>
              <a:rPr lang="en-US" sz="2800" b="1" dirty="0" smtClean="0"/>
              <a:t>Resolving Nonperforming Assets	</a:t>
            </a:r>
            <a:endParaRPr lang="tr-TR" sz="2800" b="1" dirty="0" smtClean="0"/>
          </a:p>
          <a:p>
            <a:pPr marL="540000" indent="-342000">
              <a:buFont typeface="+mj-lt"/>
              <a:buAutoNum type="arabicPeriod"/>
            </a:pPr>
            <a:r>
              <a:rPr lang="en-US" sz="2600" dirty="0" smtClean="0"/>
              <a:t>Out-of-Court Resolutions	</a:t>
            </a:r>
            <a:endParaRPr lang="tr-TR" sz="2600" dirty="0" smtClean="0"/>
          </a:p>
          <a:p>
            <a:pPr marL="720000" indent="-342000">
              <a:buFont typeface="+mj-lt"/>
              <a:buAutoNum type="alphaLcPeriod"/>
            </a:pPr>
            <a:r>
              <a:rPr lang="en-US" sz="2600" dirty="0" smtClean="0"/>
              <a:t>In-house resolution agreements.	</a:t>
            </a:r>
            <a:endParaRPr lang="tr-TR" sz="2600" dirty="0" smtClean="0"/>
          </a:p>
          <a:p>
            <a:pPr marL="720000" indent="-342000">
              <a:buFont typeface="+mj-lt"/>
              <a:buAutoNum type="alphaLcPeriod"/>
            </a:pPr>
            <a:r>
              <a:rPr lang="en-US" sz="2600" dirty="0" smtClean="0"/>
              <a:t>Sale to a special purpose</a:t>
            </a:r>
            <a:r>
              <a:rPr lang="tr-TR" sz="2600" dirty="0" smtClean="0"/>
              <a:t> vehicle.</a:t>
            </a:r>
          </a:p>
          <a:p>
            <a:pPr marL="720000" indent="-342000">
              <a:buFont typeface="+mj-lt"/>
              <a:buAutoNum type="alphaLcPeriod"/>
            </a:pPr>
            <a:r>
              <a:rPr lang="en-US" sz="2600" dirty="0" smtClean="0"/>
              <a:t>Collective resolution programs with other </a:t>
            </a:r>
            <a:r>
              <a:rPr lang="tr-TR" sz="2600" dirty="0" smtClean="0"/>
              <a:t>   	          </a:t>
            </a:r>
            <a:r>
              <a:rPr lang="en-US" sz="2600" dirty="0" smtClean="0"/>
              <a:t>banks and financial </a:t>
            </a:r>
            <a:r>
              <a:rPr lang="tr-TR" sz="2600" dirty="0" smtClean="0"/>
              <a:t>institutions.</a:t>
            </a:r>
            <a:r>
              <a:rPr lang="en-US" sz="2600" dirty="0" smtClean="0"/>
              <a:t>	</a:t>
            </a:r>
            <a:endParaRPr lang="tr-TR" sz="2600" dirty="0" smtClean="0"/>
          </a:p>
          <a:p>
            <a:pPr marL="720000" indent="-342000">
              <a:buFont typeface="+mj-lt"/>
              <a:buAutoNum type="alphaLcPeriod"/>
            </a:pPr>
            <a:r>
              <a:rPr lang="tr-TR" sz="2600" dirty="0" smtClean="0"/>
              <a:t>Sale to </a:t>
            </a:r>
            <a:r>
              <a:rPr lang="en-US" sz="2600" dirty="0" smtClean="0"/>
              <a:t>Asset Management Companies</a:t>
            </a:r>
            <a:r>
              <a:rPr lang="tr-TR" sz="2600" dirty="0" smtClean="0"/>
              <a:t>.</a:t>
            </a:r>
            <a:r>
              <a:rPr lang="en-US" sz="2600" dirty="0" smtClean="0"/>
              <a:t> 	</a:t>
            </a:r>
            <a:endParaRPr lang="tr-TR" sz="2600" dirty="0" smtClean="0"/>
          </a:p>
          <a:p>
            <a:pPr marL="540000" indent="-342000">
              <a:buFont typeface="+mj-lt"/>
              <a:buAutoNum type="arabicPeriod" startAt="2"/>
            </a:pPr>
            <a:r>
              <a:rPr lang="tr-TR" sz="2600" dirty="0" smtClean="0"/>
              <a:t>Legal Insolvency Regime	</a:t>
            </a:r>
          </a:p>
          <a:p>
            <a:pPr marL="720000" indent="-342000">
              <a:buFont typeface="+mj-lt"/>
              <a:buAutoNum type="alphaLcPeriod"/>
            </a:pPr>
            <a:r>
              <a:rPr lang="tr-TR" sz="2600" dirty="0" smtClean="0"/>
              <a:t>Corporate Insolvency Framework.	</a:t>
            </a:r>
          </a:p>
          <a:p>
            <a:pPr marL="720000" indent="-342000">
              <a:buFont typeface="+mj-lt"/>
              <a:buAutoNum type="alphaLcPeriod"/>
            </a:pPr>
            <a:r>
              <a:rPr lang="tr-TR" sz="2600" dirty="0" smtClean="0"/>
              <a:t>Personal Insolvency Framework.	</a:t>
            </a:r>
          </a:p>
          <a:p>
            <a:pPr marL="540000" indent="-342000">
              <a:buFont typeface="+mj-lt"/>
              <a:buAutoNum type="arabicPeriod" startAt="3"/>
            </a:pPr>
            <a:r>
              <a:rPr lang="tr-TR" sz="2600" dirty="0" smtClean="0"/>
              <a:t>Claw-Back of Siphoned-Off Assets of Failed Banks	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MANAGING A SYSTEMIC BANKING CRISIS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tr-TR" sz="3200" b="1" dirty="0" smtClean="0"/>
              <a:t/>
            </a:r>
            <a:br>
              <a:rPr lang="tr-TR" sz="3200" b="1" dirty="0" smtClean="0"/>
            </a:br>
            <a:r>
              <a:rPr lang="tr-TR" sz="3600" b="1" dirty="0" smtClean="0"/>
              <a:t>What we remember from the Turkish Crisis</a:t>
            </a:r>
            <a:br>
              <a:rPr lang="tr-TR" sz="3600" b="1" dirty="0" smtClean="0"/>
            </a:b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4006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120000"/>
              </a:lnSpc>
              <a:buSzPct val="125000"/>
            </a:pPr>
            <a:r>
              <a:rPr lang="en-US" sz="2800" b="1" dirty="0" smtClean="0">
                <a:solidFill>
                  <a:srgbClr val="FFFF00"/>
                </a:solidFill>
              </a:rPr>
              <a:t>Fast bank resolution and speedy collection of receivables of failing banks are the key aspects of an effective bank resolution program. </a:t>
            </a:r>
            <a:endParaRPr lang="tr-TR" sz="2800" b="1" dirty="0" smtClean="0">
              <a:solidFill>
                <a:srgbClr val="FFFF00"/>
              </a:solidFill>
            </a:endParaRPr>
          </a:p>
          <a:p>
            <a:pPr algn="just">
              <a:lnSpc>
                <a:spcPct val="120000"/>
              </a:lnSpc>
              <a:buSzPct val="125000"/>
            </a:pPr>
            <a:r>
              <a:rPr lang="en-US" sz="2800" b="1" dirty="0" smtClean="0"/>
              <a:t>The legal framework should</a:t>
            </a:r>
            <a:r>
              <a:rPr lang="tr-TR" sz="2800" b="1" dirty="0" smtClean="0"/>
              <a:t> authorize</a:t>
            </a:r>
            <a:r>
              <a:rPr lang="en-US" sz="2800" b="1" dirty="0" smtClean="0"/>
              <a:t> the resolution agency to use the widest variety of </a:t>
            </a:r>
            <a:r>
              <a:rPr lang="tr-TR" sz="2800" b="1" dirty="0" smtClean="0"/>
              <a:t>resolution</a:t>
            </a:r>
            <a:r>
              <a:rPr lang="en-US" sz="2800" b="1" dirty="0" smtClean="0"/>
              <a:t> technique</a:t>
            </a:r>
            <a:r>
              <a:rPr lang="tr-TR" sz="2800" b="1" dirty="0" smtClean="0"/>
              <a:t>s</a:t>
            </a:r>
            <a:r>
              <a:rPr lang="en-US" sz="2800" b="1" dirty="0" smtClean="0"/>
              <a:t>.</a:t>
            </a:r>
            <a:r>
              <a:rPr lang="tr-TR" sz="2800" b="1" dirty="0" smtClean="0"/>
              <a:t>*</a:t>
            </a:r>
          </a:p>
          <a:p>
            <a:pPr algn="just">
              <a:lnSpc>
                <a:spcPct val="120000"/>
              </a:lnSpc>
              <a:buSzPct val="125000"/>
            </a:pPr>
            <a:r>
              <a:rPr lang="tr-TR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Using 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resolution agency </a:t>
            </a:r>
            <a:r>
              <a:rPr lang="tr-TR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as the official administrator,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tr-TR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rather than</a:t>
            </a:r>
            <a:r>
              <a:rPr lang="en-US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giving this responsibility to official administrators as many as the number of problem banks</a:t>
            </a:r>
            <a:r>
              <a:rPr lang="tr-TR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proved to be very effective.</a:t>
            </a:r>
          </a:p>
          <a:p>
            <a:pPr algn="just">
              <a:lnSpc>
                <a:spcPct val="110000"/>
              </a:lnSpc>
              <a:buNone/>
            </a:pPr>
            <a:r>
              <a:rPr lang="tr-TR" sz="2600" dirty="0" smtClean="0"/>
              <a:t>     *</a:t>
            </a:r>
            <a:r>
              <a:rPr lang="en-US" sz="1500" dirty="0" smtClean="0"/>
              <a:t>Dodd-Frank Act </a:t>
            </a:r>
            <a:r>
              <a:rPr lang="tr-TR" sz="1500" dirty="0" smtClean="0"/>
              <a:t> in the US </a:t>
            </a:r>
            <a:r>
              <a:rPr lang="en-US" sz="1500" dirty="0" smtClean="0"/>
              <a:t>created an “orderly liquidation authority” that contemplates appointment of the FDIC as receiver for a troubled financial company for which failure poses a systemic threat to the financial system. </a:t>
            </a:r>
            <a:endParaRPr lang="tr-TR" sz="1500" dirty="0" smtClean="0"/>
          </a:p>
          <a:p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start with...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pPr>
              <a:spcBef>
                <a:spcPts val="624"/>
              </a:spcBef>
              <a:buSzPct val="125000"/>
              <a:buNone/>
            </a:pPr>
            <a:endParaRPr lang="tr-TR" sz="2600" dirty="0" smtClean="0"/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 Political willingness to take appropriate action</a:t>
            </a:r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 Credibility of the related institutions</a:t>
            </a:r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 Adequacy of the deposit insurance scheme</a:t>
            </a:r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 Magnitude of vulnerable banks</a:t>
            </a:r>
          </a:p>
          <a:p>
            <a:endParaRPr lang="tr-TR" dirty="0" smtClean="0"/>
          </a:p>
          <a:p>
            <a:pPr algn="ctr">
              <a:buNone/>
            </a:pPr>
            <a:endParaRPr lang="tr-TR" sz="2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tr-TR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tr-TR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Ready or not...</a:t>
            </a:r>
            <a:endParaRPr lang="en-US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we remember from the Turkish Crisis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spcBef>
                <a:spcPct val="0"/>
              </a:spcBef>
              <a:buSzPct val="125000"/>
              <a:defRPr/>
            </a:pPr>
            <a:r>
              <a:rPr lang="tr-TR" sz="2600" b="1" dirty="0" smtClean="0"/>
              <a:t>Merge </a:t>
            </a:r>
            <a:r>
              <a:rPr lang="tr-TR" sz="2600" b="1" dirty="0"/>
              <a:t>and then </a:t>
            </a:r>
            <a:r>
              <a:rPr lang="tr-TR" sz="2600" b="1" dirty="0" smtClean="0"/>
              <a:t>resolve:.  </a:t>
            </a:r>
            <a:endParaRPr lang="tr-TR" sz="2600" b="1" dirty="0"/>
          </a:p>
          <a:p>
            <a:pPr>
              <a:buSzPct val="125000"/>
              <a:buNone/>
              <a:defRPr/>
            </a:pPr>
            <a:r>
              <a:rPr lang="tr-TR" sz="2600" b="1" dirty="0">
                <a:solidFill>
                  <a:srgbClr val="FF0000"/>
                </a:solidFill>
              </a:rPr>
              <a:t>     </a:t>
            </a:r>
            <a:r>
              <a:rPr lang="tr-TR" sz="2600" b="1" dirty="0" smtClean="0">
                <a:solidFill>
                  <a:srgbClr val="FFFF00"/>
                </a:solidFill>
              </a:rPr>
              <a:t>Immediately starts </a:t>
            </a:r>
            <a:r>
              <a:rPr lang="tr-TR" sz="2600" b="1" dirty="0">
                <a:solidFill>
                  <a:srgbClr val="FFFF00"/>
                </a:solidFill>
              </a:rPr>
              <a:t>cost cutting</a:t>
            </a:r>
            <a:r>
              <a:rPr lang="tr-TR" sz="2600" b="1" dirty="0" smtClean="0">
                <a:solidFill>
                  <a:srgbClr val="FFFF00"/>
                </a:solidFill>
              </a:rPr>
              <a:t>.</a:t>
            </a:r>
          </a:p>
          <a:p>
            <a:pPr>
              <a:buSzPct val="125000"/>
              <a:buNone/>
              <a:defRPr/>
            </a:pPr>
            <a:endParaRPr lang="tr-TR" sz="2600" b="1" dirty="0">
              <a:solidFill>
                <a:schemeClr val="hlink"/>
              </a:solidFill>
            </a:endParaRPr>
          </a:p>
          <a:p>
            <a:pPr>
              <a:lnSpc>
                <a:spcPct val="95000"/>
              </a:lnSpc>
              <a:spcBef>
                <a:spcPct val="0"/>
              </a:spcBef>
              <a:buSzPct val="125000"/>
              <a:defRPr/>
            </a:pPr>
            <a:r>
              <a:rPr lang="tr-TR" sz="2600" b="1" dirty="0"/>
              <a:t>C</a:t>
            </a:r>
            <a:r>
              <a:rPr lang="tr-TR" sz="2600" b="1" dirty="0" smtClean="0"/>
              <a:t>losing </a:t>
            </a:r>
            <a:r>
              <a:rPr lang="tr-TR" sz="2600" b="1" dirty="0"/>
              <a:t>branches and laying – off personnel.  </a:t>
            </a:r>
          </a:p>
          <a:p>
            <a:pPr>
              <a:buSzPct val="125000"/>
              <a:buNone/>
              <a:defRPr/>
            </a:pPr>
            <a:r>
              <a:rPr lang="tr-TR" sz="2600" b="1" i="1" dirty="0"/>
              <a:t>     </a:t>
            </a:r>
            <a:r>
              <a:rPr lang="tr-TR" sz="2600" b="1" dirty="0" smtClean="0">
                <a:solidFill>
                  <a:srgbClr val="FFFF00"/>
                </a:solidFill>
              </a:rPr>
              <a:t>Do </a:t>
            </a:r>
            <a:r>
              <a:rPr lang="tr-TR" sz="2600" b="1" dirty="0">
                <a:solidFill>
                  <a:srgbClr val="FFFF00"/>
                </a:solidFill>
              </a:rPr>
              <a:t>it on time.  </a:t>
            </a:r>
            <a:r>
              <a:rPr lang="tr-TR" sz="2600" b="1" dirty="0" smtClean="0">
                <a:solidFill>
                  <a:srgbClr val="FFFF00"/>
                </a:solidFill>
              </a:rPr>
              <a:t>Otherwise expectations and costs </a:t>
            </a:r>
            <a:r>
              <a:rPr lang="tr-TR" sz="2600" b="1" dirty="0">
                <a:solidFill>
                  <a:srgbClr val="FFFF00"/>
                </a:solidFill>
              </a:rPr>
              <a:t>will </a:t>
            </a:r>
            <a:r>
              <a:rPr lang="tr-TR" sz="2600" b="1" dirty="0" smtClean="0">
                <a:solidFill>
                  <a:srgbClr val="FFFF00"/>
                </a:solidFill>
              </a:rPr>
              <a:t>increase.</a:t>
            </a:r>
          </a:p>
          <a:p>
            <a:pPr>
              <a:buSzPct val="125000"/>
              <a:buNone/>
              <a:defRPr/>
            </a:pPr>
            <a:r>
              <a:rPr lang="tr-TR" sz="2600" b="1" dirty="0" smtClean="0">
                <a:solidFill>
                  <a:srgbClr val="FFFF00"/>
                </a:solidFill>
              </a:rPr>
              <a:t>  </a:t>
            </a:r>
          </a:p>
          <a:p>
            <a:pPr>
              <a:lnSpc>
                <a:spcPct val="95000"/>
              </a:lnSpc>
              <a:spcBef>
                <a:spcPct val="0"/>
              </a:spcBef>
              <a:buSzPct val="125000"/>
              <a:defRPr/>
            </a:pPr>
            <a:r>
              <a:rPr lang="tr-TR" sz="2600" b="1" dirty="0" smtClean="0"/>
              <a:t>If you have superpowers to accelerate collection... </a:t>
            </a:r>
          </a:p>
          <a:p>
            <a:pPr>
              <a:lnSpc>
                <a:spcPct val="95000"/>
              </a:lnSpc>
              <a:spcBef>
                <a:spcPct val="0"/>
              </a:spcBef>
              <a:buSzPct val="125000"/>
              <a:buNone/>
              <a:defRPr/>
            </a:pPr>
            <a:r>
              <a:rPr lang="tr-TR" sz="2600" b="1" dirty="0" smtClean="0">
                <a:solidFill>
                  <a:schemeClr val="hlink"/>
                </a:solidFill>
              </a:rPr>
              <a:t>     </a:t>
            </a:r>
            <a:r>
              <a:rPr lang="tr-TR" sz="2600" b="1" dirty="0" smtClean="0">
                <a:solidFill>
                  <a:srgbClr val="FFFF00"/>
                </a:solidFill>
              </a:rPr>
              <a:t>Do not hurt the rest of the banking system.</a:t>
            </a:r>
          </a:p>
          <a:p>
            <a:pPr>
              <a:lnSpc>
                <a:spcPct val="95000"/>
              </a:lnSpc>
              <a:spcBef>
                <a:spcPct val="0"/>
              </a:spcBef>
              <a:buSzPct val="125000"/>
              <a:buNone/>
              <a:defRPr/>
            </a:pPr>
            <a:r>
              <a:rPr lang="tr-TR" sz="2600" b="1" dirty="0" smtClean="0">
                <a:solidFill>
                  <a:schemeClr val="hlink"/>
                </a:solidFill>
              </a:rPr>
              <a:t> </a:t>
            </a:r>
          </a:p>
          <a:p>
            <a:pPr>
              <a:buSzPct val="125000"/>
            </a:pPr>
            <a:r>
              <a:rPr lang="en-US" sz="2600" b="1" dirty="0" smtClean="0"/>
              <a:t>Wealth will be changing hands. </a:t>
            </a:r>
            <a:endParaRPr lang="tr-TR" sz="2600" b="1" dirty="0" smtClean="0"/>
          </a:p>
          <a:p>
            <a:pPr>
              <a:buSzPct val="125000"/>
              <a:buNone/>
            </a:pPr>
            <a:r>
              <a:rPr lang="tr-TR" sz="2600" b="1" dirty="0" smtClean="0">
                <a:solidFill>
                  <a:srgbClr val="FFFF00"/>
                </a:solidFill>
              </a:rPr>
              <a:t>     </a:t>
            </a:r>
            <a:r>
              <a:rPr lang="en-US" sz="2600" b="1" dirty="0" smtClean="0">
                <a:solidFill>
                  <a:srgbClr val="FFFF00"/>
                </a:solidFill>
              </a:rPr>
              <a:t>Protect yourselves.</a:t>
            </a:r>
            <a:endParaRPr lang="tr-TR" sz="2600" b="1" dirty="0" smtClean="0">
              <a:solidFill>
                <a:srgbClr val="FFFF00"/>
              </a:solidFill>
            </a:endParaRPr>
          </a:p>
          <a:p>
            <a:pPr>
              <a:lnSpc>
                <a:spcPct val="95000"/>
              </a:lnSpc>
              <a:spcBef>
                <a:spcPct val="0"/>
              </a:spcBef>
              <a:buNone/>
              <a:defRPr/>
            </a:pPr>
            <a:endParaRPr lang="tr-TR" sz="2600" b="1" dirty="0" smtClean="0">
              <a:solidFill>
                <a:schemeClr val="hlink"/>
              </a:solidFill>
            </a:endParaRPr>
          </a:p>
          <a:p>
            <a:pPr>
              <a:buNone/>
              <a:defRPr/>
            </a:pPr>
            <a:endParaRPr lang="tr-TR" sz="2600" b="1" dirty="0" smtClean="0"/>
          </a:p>
          <a:p>
            <a:pPr>
              <a:buNone/>
              <a:defRPr/>
            </a:pPr>
            <a:endParaRPr lang="tr-TR" sz="2600" b="1" dirty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FINANCIAL GROUPS </a:t>
            </a:r>
            <a:b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a financial crisis)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05064"/>
          </a:xfrm>
        </p:spPr>
        <p:txBody>
          <a:bodyPr>
            <a:normAutofit fontScale="77500" lnSpcReduction="20000"/>
          </a:bodyPr>
          <a:lstStyle/>
          <a:p>
            <a:pPr>
              <a:buSzPct val="125000"/>
            </a:pPr>
            <a:r>
              <a:rPr lang="en-US" dirty="0"/>
              <a:t>International Financial Groups operate globally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SzPct val="125000"/>
              <a:buNone/>
            </a:pPr>
            <a:endParaRPr lang="tr-TR" dirty="0"/>
          </a:p>
          <a:p>
            <a:pPr>
              <a:buSzPct val="125000"/>
            </a:pPr>
            <a:r>
              <a:rPr lang="en-US" dirty="0"/>
              <a:t>Need effective resolution framework at times of distress/failure</a:t>
            </a:r>
            <a:r>
              <a:rPr lang="en-US" dirty="0" smtClean="0"/>
              <a:t>…</a:t>
            </a:r>
            <a:endParaRPr lang="tr-TR" dirty="0" smtClean="0"/>
          </a:p>
          <a:p>
            <a:pPr>
              <a:buSzPct val="125000"/>
              <a:buNone/>
            </a:pPr>
            <a:endParaRPr lang="tr-TR" dirty="0"/>
          </a:p>
          <a:p>
            <a:pPr>
              <a:buSzPct val="125000"/>
            </a:pPr>
            <a:r>
              <a:rPr lang="en-US" dirty="0"/>
              <a:t>Failures happen</a:t>
            </a:r>
            <a:r>
              <a:rPr lang="en-US" dirty="0" smtClean="0"/>
              <a:t>…</a:t>
            </a:r>
            <a:endParaRPr lang="tr-TR" dirty="0" smtClean="0"/>
          </a:p>
          <a:p>
            <a:pPr>
              <a:buSzPct val="125000"/>
              <a:buNone/>
            </a:pPr>
            <a:endParaRPr lang="tr-TR" dirty="0" smtClean="0"/>
          </a:p>
          <a:p>
            <a:pPr>
              <a:buSzPct val="125000"/>
              <a:buNone/>
            </a:pPr>
            <a:endParaRPr lang="tr-TR" dirty="0"/>
          </a:p>
          <a:p>
            <a:pPr>
              <a:buSzPct val="125000"/>
            </a:pPr>
            <a:r>
              <a:rPr lang="en-US" dirty="0"/>
              <a:t>There are some coordination efforts…</a:t>
            </a:r>
            <a:endParaRPr lang="tr-TR" dirty="0"/>
          </a:p>
          <a:p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172272" cy="4277072"/>
          </a:xfrm>
        </p:spPr>
        <p:txBody>
          <a:bodyPr>
            <a:normAutofit fontScale="77500" lnSpcReduction="20000"/>
          </a:bodyPr>
          <a:lstStyle/>
          <a:p>
            <a:pPr>
              <a:buSzPct val="125000"/>
            </a:pPr>
            <a:r>
              <a:rPr lang="en-US" dirty="0"/>
              <a:t>But subject to different-local </a:t>
            </a:r>
            <a:r>
              <a:rPr lang="en-US" dirty="0" smtClean="0"/>
              <a:t>distress</a:t>
            </a:r>
            <a:r>
              <a:rPr lang="tr-TR" dirty="0" smtClean="0"/>
              <a:t>/failure</a:t>
            </a:r>
            <a:r>
              <a:rPr lang="en-US" dirty="0" smtClean="0"/>
              <a:t> </a:t>
            </a:r>
            <a:r>
              <a:rPr lang="en-US" dirty="0"/>
              <a:t>regulations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SzPct val="125000"/>
              <a:buNone/>
            </a:pPr>
            <a:endParaRPr lang="tr-TR" dirty="0"/>
          </a:p>
          <a:p>
            <a:pPr>
              <a:buSzPct val="125000"/>
            </a:pPr>
            <a:r>
              <a:rPr lang="en-US" dirty="0"/>
              <a:t>But inefficient cross-border coordination </a:t>
            </a:r>
            <a:r>
              <a:rPr lang="en-US" dirty="0" smtClean="0"/>
              <a:t>(protective</a:t>
            </a:r>
            <a:r>
              <a:rPr lang="en-US" dirty="0"/>
              <a:t>, different regulators</a:t>
            </a:r>
            <a:r>
              <a:rPr lang="en-US" dirty="0" smtClean="0"/>
              <a:t>).</a:t>
            </a:r>
            <a:endParaRPr lang="tr-TR" dirty="0" smtClean="0"/>
          </a:p>
          <a:p>
            <a:pPr>
              <a:buSzPct val="125000"/>
              <a:buNone/>
            </a:pPr>
            <a:endParaRPr lang="tr-TR" dirty="0"/>
          </a:p>
          <a:p>
            <a:pPr>
              <a:buSzPct val="125000"/>
            </a:pPr>
            <a:r>
              <a:rPr lang="en-US" dirty="0"/>
              <a:t>But regulators give priority to own national interests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buSzPct val="125000"/>
              <a:buNone/>
            </a:pPr>
            <a:endParaRPr lang="tr-TR" dirty="0"/>
          </a:p>
          <a:p>
            <a:pPr>
              <a:buSzPct val="125000"/>
            </a:pPr>
            <a:r>
              <a:rPr lang="en-US" dirty="0" smtClean="0"/>
              <a:t>But</a:t>
            </a:r>
            <a:r>
              <a:rPr lang="tr-TR" dirty="0" smtClean="0"/>
              <a:t> </a:t>
            </a:r>
            <a:r>
              <a:rPr lang="en-US" dirty="0" smtClean="0"/>
              <a:t>regulator</a:t>
            </a:r>
            <a:r>
              <a:rPr lang="tr-TR" dirty="0" smtClean="0"/>
              <a:t>y,</a:t>
            </a:r>
            <a:r>
              <a:rPr lang="en-US" dirty="0" smtClean="0"/>
              <a:t> supervisory </a:t>
            </a:r>
            <a:r>
              <a:rPr lang="tr-TR" dirty="0" smtClean="0"/>
              <a:t>&amp;</a:t>
            </a:r>
            <a:r>
              <a:rPr lang="en-US" dirty="0" smtClean="0"/>
              <a:t> reporting systems</a:t>
            </a:r>
            <a:r>
              <a:rPr lang="tr-TR" dirty="0" smtClean="0"/>
              <a:t> differ and</a:t>
            </a:r>
            <a:r>
              <a:rPr lang="en-US" dirty="0" smtClean="0"/>
              <a:t> in</a:t>
            </a:r>
            <a:r>
              <a:rPr lang="tr-TR" dirty="0" smtClean="0"/>
              <a:t>adequate information</a:t>
            </a:r>
            <a:r>
              <a:rPr lang="en-US" dirty="0" smtClean="0"/>
              <a:t> sharing</a:t>
            </a:r>
            <a:r>
              <a:rPr lang="tr-TR" dirty="0" smtClean="0"/>
              <a:t>.</a:t>
            </a:r>
            <a:endParaRPr lang="tr-TR" dirty="0"/>
          </a:p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560" y="5661247"/>
            <a:ext cx="8208912" cy="864097"/>
          </a:xfrm>
        </p:spPr>
        <p:txBody>
          <a:bodyPr/>
          <a:lstStyle/>
          <a:p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effective cross border Cooperation between Supervisors.</a:t>
            </a:r>
          </a:p>
          <a:p>
            <a:pPr algn="l"/>
            <a:r>
              <a:rPr lang="tr-TR" sz="2600" dirty="0" smtClean="0">
                <a:solidFill>
                  <a:schemeClr val="tx1"/>
                </a:solidFill>
              </a:rPr>
              <a:t> </a:t>
            </a:r>
            <a:r>
              <a:rPr lang="tr-TR" dirty="0" smtClean="0">
                <a:solidFill>
                  <a:schemeClr val="tx1"/>
                </a:solidFill>
              </a:rPr>
              <a:t>Resolution of Cross Border Banks- A Proposed Framework for Enchanced Coordination-Legal&amp;MCM Departments, IMF 2010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/>
            </a:r>
            <a:br>
              <a:rPr lang="tr-TR" dirty="0" smtClean="0"/>
            </a:br>
            <a:r>
              <a:rPr lang="tr-TR" sz="3600" b="1" dirty="0" smtClean="0">
                <a:solidFill>
                  <a:srgbClr val="FF0000"/>
                </a:solidFill>
              </a:rPr>
              <a:t> </a:t>
            </a: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Mistrust between the supervisors? </a:t>
            </a:r>
            <a: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24"/>
              </a:spcBef>
              <a:buNone/>
            </a:pPr>
            <a:r>
              <a:rPr lang="en-US" sz="2800" b="1" dirty="0" smtClean="0"/>
              <a:t>Uncoordinated actions of national authorities </a:t>
            </a:r>
            <a:r>
              <a:rPr lang="tr-TR" sz="2800" b="1" dirty="0" smtClean="0"/>
              <a:t>will </a:t>
            </a:r>
            <a:r>
              <a:rPr lang="en-US" sz="2800" b="1" dirty="0" smtClean="0"/>
              <a:t>very</a:t>
            </a:r>
            <a:r>
              <a:rPr lang="tr-TR" sz="2800" b="1" dirty="0" smtClean="0"/>
              <a:t> </a:t>
            </a:r>
            <a:r>
              <a:rPr lang="en-US" sz="2800" b="1" dirty="0" smtClean="0"/>
              <a:t>likely:</a:t>
            </a:r>
            <a:endParaRPr lang="tr-TR" sz="2800" b="1" dirty="0" smtClean="0"/>
          </a:p>
          <a:p>
            <a:pPr marL="986400" lvl="2" indent="-529200">
              <a:buFont typeface="Wingdings" pitchFamily="2" charset="2"/>
              <a:buChar char="ü"/>
            </a:pPr>
            <a:r>
              <a:rPr lang="en-US" sz="2600" dirty="0" smtClean="0"/>
              <a:t>Destroy value,</a:t>
            </a:r>
            <a:endParaRPr lang="tr-TR" sz="2600" dirty="0" smtClean="0"/>
          </a:p>
          <a:p>
            <a:pPr marL="986400" lvl="2" indent="-529200">
              <a:buFont typeface="Wingdings" pitchFamily="2" charset="2"/>
              <a:buChar char="ü"/>
            </a:pPr>
            <a:r>
              <a:rPr lang="tr-TR" sz="2600" dirty="0" smtClean="0"/>
              <a:t>Hinder</a:t>
            </a:r>
            <a:r>
              <a:rPr lang="en-US" sz="2600" dirty="0" smtClean="0"/>
              <a:t> recovery efforts,</a:t>
            </a:r>
            <a:endParaRPr lang="tr-TR" sz="2600" dirty="0" smtClean="0"/>
          </a:p>
          <a:p>
            <a:pPr marL="986400" lvl="2" indent="-529200">
              <a:buFont typeface="Wingdings" pitchFamily="2" charset="2"/>
              <a:buChar char="ü"/>
            </a:pPr>
            <a:r>
              <a:rPr lang="en-US" sz="2600" dirty="0" smtClean="0"/>
              <a:t>Give rise to contagion,</a:t>
            </a:r>
            <a:endParaRPr lang="tr-TR" sz="2600" dirty="0" smtClean="0"/>
          </a:p>
          <a:p>
            <a:pPr marL="986400" lvl="2" indent="-529200">
              <a:buFont typeface="Wingdings" pitchFamily="2" charset="2"/>
              <a:buChar char="ü"/>
            </a:pPr>
            <a:r>
              <a:rPr lang="tr-TR" sz="2600" dirty="0" smtClean="0"/>
              <a:t>Prevent</a:t>
            </a:r>
            <a:r>
              <a:rPr lang="en-US" sz="2600" dirty="0" smtClean="0"/>
              <a:t> prompt action.</a:t>
            </a:r>
            <a:endParaRPr lang="tr-TR" sz="2600" dirty="0"/>
          </a:p>
        </p:txBody>
      </p:sp>
      <p:sp>
        <p:nvSpPr>
          <p:cNvPr id="6" name="Rectangle 5"/>
          <p:cNvSpPr/>
          <p:nvPr/>
        </p:nvSpPr>
        <p:spPr>
          <a:xfrm>
            <a:off x="539552" y="5085184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endParaRPr lang="tr-TR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/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Conflicts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incentives will escalate and supervisory cooperation will break down.</a:t>
            </a: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algn="ctr"/>
            <a:endParaRPr lang="en-US" sz="2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vs Subsidiary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40769"/>
            <a:ext cx="8229600" cy="41764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spcAft>
                <a:spcPts val="0"/>
              </a:spcAft>
              <a:buClrTx/>
              <a:buSzPct val="12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Cross border banks are organized along business lines, irrespective of whether they are branches or subsidiaries.</a:t>
            </a: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spcAft>
                <a:spcPts val="0"/>
              </a:spcAft>
              <a:buClrTx/>
              <a:buSzPct val="125000"/>
              <a:tabLst/>
              <a:defRPr/>
            </a:pP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spcAft>
                <a:spcPts val="0"/>
              </a:spcAft>
              <a:buClrTx/>
              <a:buSzPct val="125000"/>
              <a:buFont typeface="Arial" pitchFamily="34" charset="0"/>
              <a:buChar char="•"/>
              <a:tabLst/>
              <a:defRPr/>
            </a:pPr>
            <a:r>
              <a:rPr lang="tr-TR" sz="2600" dirty="0" smtClean="0"/>
              <a:t>H</a:t>
            </a:r>
            <a:r>
              <a:rPr lang="tr-TR" sz="2600" noProof="0" dirty="0" smtClean="0"/>
              <a:t>ost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supervisors have to rely on </a:t>
            </a: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work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judgments of home supervisors, without having the means to investigate and assess the supervisory framework or the drivers leading to these judgments. </a:t>
            </a: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spcAft>
                <a:spcPts val="0"/>
              </a:spcAft>
              <a:buClrTx/>
              <a:buSzPct val="125000"/>
              <a:tabLst/>
              <a:defRPr/>
            </a:pP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spcAft>
                <a:spcPts val="0"/>
              </a:spcAft>
              <a:buClrTx/>
              <a:buSzPct val="125000"/>
              <a:buFont typeface="Arial" pitchFamily="34" charset="0"/>
              <a:buChar char="•"/>
              <a:tabLst/>
              <a:defRPr/>
            </a:pPr>
            <a:r>
              <a:rPr lang="tr-TR" sz="2600" dirty="0" smtClean="0"/>
              <a:t>Therefore, “subsidiary” instead of “branch”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tr-TR" sz="2600" dirty="0" smtClean="0"/>
              <a:t>is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</a:t>
            </a:r>
            <a:r>
              <a:rPr kumimoji="0" lang="tr-T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tr-T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complete solution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host supervisors.</a:t>
            </a:r>
            <a:endParaRPr kumimoji="0" lang="tr-T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55650" y="5517233"/>
            <a:ext cx="7704138" cy="1008112"/>
          </a:xfrm>
        </p:spPr>
        <p:txBody>
          <a:bodyPr/>
          <a:lstStyle/>
          <a:p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 concerns  if the branch or subsidiary is systemically important.</a:t>
            </a:r>
            <a:endParaRPr lang="en-US" sz="2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FINANCIAL GROUPS </a:t>
            </a:r>
            <a:b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a financial crisis)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54461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624"/>
              </a:spcBef>
              <a:buNone/>
            </a:pPr>
            <a:r>
              <a:rPr lang="tr-TR" sz="2800" b="1" dirty="0" smtClean="0"/>
              <a:t>M</a:t>
            </a:r>
            <a:r>
              <a:rPr lang="en-US" sz="2800" b="1" dirty="0" smtClean="0"/>
              <a:t>ore </a:t>
            </a:r>
            <a:r>
              <a:rPr lang="tr-TR" sz="2800" b="1" dirty="0" smtClean="0"/>
              <a:t>conflicts</a:t>
            </a:r>
            <a:r>
              <a:rPr lang="en-US" sz="2800" b="1" dirty="0" smtClean="0"/>
              <a:t> between</a:t>
            </a:r>
            <a:r>
              <a:rPr lang="tr-TR" sz="2800" b="1" dirty="0" smtClean="0"/>
              <a:t>;</a:t>
            </a:r>
            <a:r>
              <a:rPr lang="en-US" sz="2800" b="1" dirty="0" smtClean="0"/>
              <a:t> </a:t>
            </a:r>
            <a:endParaRPr lang="tr-TR" sz="2800" b="1" dirty="0" smtClean="0"/>
          </a:p>
          <a:p>
            <a:pPr marL="986400" lvl="1" indent="-5292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600" i="1" dirty="0" smtClean="0"/>
              <a:t>the </a:t>
            </a:r>
            <a:r>
              <a:rPr lang="tr-TR" sz="2600" i="1" dirty="0" smtClean="0"/>
              <a:t>host </a:t>
            </a:r>
            <a:r>
              <a:rPr lang="en-US" sz="2600" i="1" dirty="0" smtClean="0"/>
              <a:t>supervisor and the </a:t>
            </a:r>
            <a:r>
              <a:rPr lang="tr-TR" sz="2600" i="1" dirty="0" smtClean="0"/>
              <a:t>subsidiaries,</a:t>
            </a:r>
            <a:r>
              <a:rPr lang="en-US" sz="2600" i="1" dirty="0" smtClean="0"/>
              <a:t>  </a:t>
            </a:r>
            <a:endParaRPr lang="tr-TR" sz="2600" i="1" dirty="0" smtClean="0"/>
          </a:p>
          <a:p>
            <a:pPr marL="986400" lvl="1" indent="-5292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600" i="1" dirty="0" smtClean="0"/>
              <a:t>the host and home supervisors</a:t>
            </a:r>
            <a:r>
              <a:rPr lang="tr-TR" sz="2600" i="1" dirty="0" smtClean="0"/>
              <a:t>,</a:t>
            </a:r>
            <a:r>
              <a:rPr lang="en-US" sz="2600" i="1" dirty="0" smtClean="0"/>
              <a:t> </a:t>
            </a:r>
            <a:endParaRPr lang="tr-TR" sz="2600" i="1" dirty="0" smtClean="0"/>
          </a:p>
          <a:p>
            <a:pPr marL="986400" lvl="1" indent="-529200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2600" i="1" dirty="0" smtClean="0"/>
              <a:t>the host and home governments. </a:t>
            </a:r>
            <a:endParaRPr lang="tr-TR" sz="2600" i="1" dirty="0" smtClean="0"/>
          </a:p>
          <a:p>
            <a:pPr lvl="1">
              <a:buNone/>
            </a:pPr>
            <a:endParaRPr lang="tr-TR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tr-TR" sz="2800" b="1" dirty="0" smtClean="0"/>
              <a:t>More struggles for </a:t>
            </a:r>
            <a:r>
              <a:rPr lang="en-US" sz="2800" b="1" dirty="0" smtClean="0"/>
              <a:t>the lion’s share</a:t>
            </a:r>
            <a:r>
              <a:rPr lang="tr-TR" sz="2800" b="1" dirty="0" smtClean="0"/>
              <a:t>;</a:t>
            </a:r>
          </a:p>
          <a:p>
            <a:pPr marL="986400" lvl="1" indent="-529200">
              <a:spcBef>
                <a:spcPts val="624"/>
              </a:spcBef>
              <a:buFont typeface="Wingdings" pitchFamily="2" charset="2"/>
              <a:buChar char="ü"/>
            </a:pPr>
            <a:r>
              <a:rPr lang="en-US" sz="2600" i="1" dirty="0" smtClean="0"/>
              <a:t>the host supervisor will want to act faster than the </a:t>
            </a:r>
            <a:r>
              <a:rPr lang="tr-TR" sz="2600" i="1" dirty="0" smtClean="0"/>
              <a:t>home supervisor and the </a:t>
            </a:r>
            <a:r>
              <a:rPr lang="en-US" sz="2600" i="1" dirty="0" smtClean="0"/>
              <a:t>supervisors of other host countries. </a:t>
            </a:r>
            <a:endParaRPr lang="tr-TR" sz="2600" i="1" dirty="0" smtClean="0"/>
          </a:p>
          <a:p>
            <a:pPr lvl="1">
              <a:buFont typeface="Wingdings" pitchFamily="2" charset="2"/>
              <a:buChar char="ü"/>
            </a:pPr>
            <a:endParaRPr lang="tr-TR" sz="2600" i="1" dirty="0" smtClean="0"/>
          </a:p>
          <a:p>
            <a:pPr marL="0" lvl="1" indent="0"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more the assistance from the authorities of the Parent Bank, the more the chances of a </a:t>
            </a:r>
            <a:r>
              <a:rPr lang="en-US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rational </a:t>
            </a: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solution.</a:t>
            </a:r>
            <a:endParaRPr lang="tr-TR" sz="26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tr-TR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FINANCIAL GROUPS </a:t>
            </a:r>
            <a:b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a financial crisis)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25000" lnSpcReduction="20000"/>
          </a:bodyPr>
          <a:lstStyle/>
          <a:p>
            <a:pPr marL="514350" indent="-514350">
              <a:buNone/>
            </a:pPr>
            <a:r>
              <a:rPr lang="tr-TR" sz="11200" b="1" dirty="0" smtClean="0"/>
              <a:t>How to approach...</a:t>
            </a:r>
          </a:p>
          <a:p>
            <a:pPr marL="514350" indent="-514350">
              <a:buNone/>
            </a:pPr>
            <a:endParaRPr lang="tr-TR" sz="11200" b="1" dirty="0" smtClean="0"/>
          </a:p>
          <a:p>
            <a:pPr marL="342000" indent="-342000" algn="just">
              <a:lnSpc>
                <a:spcPct val="120000"/>
              </a:lnSpc>
              <a:buFont typeface="+mj-lt"/>
              <a:buAutoNum type="arabicPeriod"/>
            </a:pPr>
            <a:r>
              <a:rPr lang="tr-TR" sz="10400" dirty="0" smtClean="0"/>
              <a:t>Communicate more at all levels between countries. (MoU </a:t>
            </a:r>
            <a:r>
              <a:rPr lang="en-US" sz="10400" dirty="0" smtClean="0"/>
              <a:t>between the supervisors </a:t>
            </a:r>
            <a:r>
              <a:rPr lang="tr-TR" sz="10400" dirty="0" smtClean="0"/>
              <a:t>is now a small detail)</a:t>
            </a:r>
            <a:r>
              <a:rPr lang="en-US" sz="10400" dirty="0" smtClean="0"/>
              <a:t>.</a:t>
            </a:r>
            <a:endParaRPr lang="tr-TR" sz="10400" dirty="0" smtClean="0"/>
          </a:p>
          <a:p>
            <a:pPr marL="342000" indent="-342000" algn="just">
              <a:lnSpc>
                <a:spcPct val="120000"/>
              </a:lnSpc>
              <a:buSzPct val="105000"/>
              <a:buFont typeface="+mj-lt"/>
              <a:buAutoNum type="arabicPeriod" startAt="2"/>
            </a:pPr>
            <a:r>
              <a:rPr lang="tr-TR" sz="10400" dirty="0" smtClean="0"/>
              <a:t>First, assistance</a:t>
            </a:r>
            <a:r>
              <a:rPr lang="en-US" sz="10400" dirty="0" smtClean="0"/>
              <a:t> from the </a:t>
            </a:r>
            <a:r>
              <a:rPr lang="tr-TR" sz="10400" dirty="0" smtClean="0"/>
              <a:t>home </a:t>
            </a:r>
            <a:r>
              <a:rPr lang="en-US" sz="10400" dirty="0" smtClean="0"/>
              <a:t>central bank (</a:t>
            </a:r>
            <a:r>
              <a:rPr lang="tr-TR" sz="10400" dirty="0" smtClean="0"/>
              <a:t>liquidity)  </a:t>
            </a:r>
            <a:r>
              <a:rPr lang="en-US" sz="10400" dirty="0" smtClean="0"/>
              <a:t>or from </a:t>
            </a:r>
            <a:r>
              <a:rPr lang="tr-TR" sz="10400" dirty="0" smtClean="0"/>
              <a:t>home </a:t>
            </a:r>
            <a:r>
              <a:rPr lang="en-US" sz="10400" dirty="0" smtClean="0"/>
              <a:t>government</a:t>
            </a:r>
            <a:r>
              <a:rPr lang="tr-TR" sz="10400" dirty="0" smtClean="0"/>
              <a:t> (capital) is decided.</a:t>
            </a:r>
          </a:p>
          <a:p>
            <a:pPr marL="342000" indent="-342000" algn="just">
              <a:lnSpc>
                <a:spcPct val="120000"/>
              </a:lnSpc>
              <a:buSzPct val="105000"/>
              <a:buFont typeface="+mj-lt"/>
              <a:buAutoNum type="arabicPeriod" startAt="3"/>
            </a:pPr>
            <a:r>
              <a:rPr lang="tr-TR" sz="10400" dirty="0" smtClean="0"/>
              <a:t>Then, home+host</a:t>
            </a:r>
            <a:r>
              <a:rPr lang="en-US" sz="10400" dirty="0" smtClean="0"/>
              <a:t> supervisor</a:t>
            </a:r>
            <a:r>
              <a:rPr lang="tr-TR" sz="10400" dirty="0" smtClean="0"/>
              <a:t>s, resolution agencies and central banks meet</a:t>
            </a:r>
            <a:r>
              <a:rPr lang="en-US" sz="10400" dirty="0" smtClean="0"/>
              <a:t> </a:t>
            </a:r>
            <a:r>
              <a:rPr lang="tr-TR" sz="10400" dirty="0" smtClean="0"/>
              <a:t>in order to</a:t>
            </a:r>
            <a:r>
              <a:rPr lang="en-US" sz="10400" dirty="0" smtClean="0"/>
              <a:t> develop proposals</a:t>
            </a:r>
            <a:r>
              <a:rPr lang="tr-TR" sz="10400" dirty="0" smtClean="0"/>
              <a:t> on the amount, timing and conditions of</a:t>
            </a:r>
            <a:r>
              <a:rPr lang="en-US" sz="10400" dirty="0" smtClean="0"/>
              <a:t>;</a:t>
            </a:r>
            <a:endParaRPr lang="tr-TR" sz="10400" dirty="0" smtClean="0"/>
          </a:p>
          <a:p>
            <a:pPr algn="ctr">
              <a:lnSpc>
                <a:spcPct val="120000"/>
              </a:lnSpc>
              <a:buNone/>
            </a:pPr>
            <a:endParaRPr lang="tr-TR" sz="10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  <a:buNone/>
            </a:pPr>
            <a:endParaRPr lang="tr-TR" sz="10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  <a:buNone/>
            </a:pPr>
            <a:r>
              <a:rPr lang="tr-TR" sz="10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 Supervisor has the lead.</a:t>
            </a:r>
          </a:p>
          <a:p>
            <a:pPr algn="ctr">
              <a:buNone/>
            </a:pPr>
            <a:endParaRPr lang="tr-TR" sz="8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tr-TR" sz="8000" b="1" dirty="0" smtClean="0">
              <a:solidFill>
                <a:srgbClr val="FF0000"/>
              </a:solidFill>
            </a:endParaRPr>
          </a:p>
          <a:p>
            <a:endParaRPr lang="tr-TR" sz="5500" dirty="0" smtClean="0"/>
          </a:p>
          <a:p>
            <a:endParaRPr lang="tr-TR" sz="26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FINANCIAL GROUPS </a:t>
            </a:r>
            <a:b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 a financial crisis)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r>
              <a:rPr lang="tr-TR" sz="2600" i="1" dirty="0" smtClean="0"/>
              <a:t>Capital</a:t>
            </a:r>
            <a:r>
              <a:rPr lang="en-US" sz="2600" i="1" dirty="0" smtClean="0"/>
              <a:t> increase</a:t>
            </a:r>
            <a:r>
              <a:rPr lang="tr-TR" sz="2600" i="1" dirty="0" smtClean="0"/>
              <a:t>/Parent: by </a:t>
            </a:r>
            <a:r>
              <a:rPr lang="en-US" sz="2600" i="1" dirty="0" smtClean="0"/>
              <a:t>the home government,</a:t>
            </a:r>
            <a:endParaRPr lang="tr-TR" sz="2600" i="1" dirty="0" smtClean="0"/>
          </a:p>
          <a:p>
            <a:pPr lvl="0"/>
            <a:r>
              <a:rPr lang="tr-TR" sz="2600" i="1" dirty="0" smtClean="0"/>
              <a:t>Capital</a:t>
            </a:r>
            <a:r>
              <a:rPr lang="en-US" sz="2600" i="1" dirty="0" smtClean="0"/>
              <a:t> increase</a:t>
            </a:r>
            <a:r>
              <a:rPr lang="tr-TR" sz="2600" i="1" dirty="0" smtClean="0"/>
              <a:t>/Subsidiary:</a:t>
            </a:r>
            <a:r>
              <a:rPr lang="en-US" sz="2600" i="1" dirty="0" smtClean="0"/>
              <a:t> by the parent,</a:t>
            </a:r>
            <a:endParaRPr lang="tr-TR" sz="2600" i="1" dirty="0" smtClean="0"/>
          </a:p>
          <a:p>
            <a:r>
              <a:rPr lang="tr-TR" sz="2600" i="1" dirty="0" smtClean="0"/>
              <a:t>Capital</a:t>
            </a:r>
            <a:r>
              <a:rPr lang="en-US" sz="2600" i="1" dirty="0" smtClean="0"/>
              <a:t> </a:t>
            </a:r>
            <a:r>
              <a:rPr lang="tr-TR" sz="2600" i="1" dirty="0" smtClean="0"/>
              <a:t>increase/Subsidiary: by the host government</a:t>
            </a:r>
            <a:r>
              <a:rPr lang="en-US" sz="2600" dirty="0" smtClean="0"/>
              <a:t>,</a:t>
            </a:r>
            <a:endParaRPr lang="tr-TR" sz="2600" dirty="0" smtClean="0"/>
          </a:p>
          <a:p>
            <a:r>
              <a:rPr lang="tr-TR" sz="2600" i="1" dirty="0" smtClean="0"/>
              <a:t>Emergency</a:t>
            </a:r>
            <a:r>
              <a:rPr lang="en-US" sz="2600" i="1" dirty="0" smtClean="0"/>
              <a:t> lending</a:t>
            </a:r>
            <a:r>
              <a:rPr lang="tr-TR" sz="2600" i="1" dirty="0" smtClean="0"/>
              <a:t>:</a:t>
            </a:r>
            <a:r>
              <a:rPr lang="en-US" sz="2600" i="1" dirty="0" smtClean="0"/>
              <a:t> </a:t>
            </a:r>
            <a:r>
              <a:rPr lang="tr-TR" sz="2600" i="1" dirty="0" smtClean="0"/>
              <a:t>from </a:t>
            </a:r>
            <a:r>
              <a:rPr lang="en-US" sz="2600" i="1" dirty="0" smtClean="0"/>
              <a:t>host </a:t>
            </a:r>
            <a:r>
              <a:rPr lang="tr-TR" sz="2600" i="1" dirty="0" smtClean="0"/>
              <a:t>CB to the</a:t>
            </a:r>
            <a:r>
              <a:rPr lang="en-US" sz="2600" i="1" dirty="0" smtClean="0"/>
              <a:t> subsidiary</a:t>
            </a:r>
            <a:r>
              <a:rPr lang="tr-TR" sz="2600" i="1" dirty="0" smtClean="0"/>
              <a:t>, </a:t>
            </a:r>
          </a:p>
          <a:p>
            <a:r>
              <a:rPr lang="tr-TR" sz="2600" i="1" dirty="0" smtClean="0"/>
              <a:t>Parent’s</a:t>
            </a:r>
            <a:r>
              <a:rPr lang="en-US" sz="2600" i="1" dirty="0" smtClean="0"/>
              <a:t> guarantee </a:t>
            </a:r>
            <a:r>
              <a:rPr lang="tr-TR" sz="2600" i="1" dirty="0" smtClean="0"/>
              <a:t> to cover  </a:t>
            </a:r>
            <a:r>
              <a:rPr lang="en-US" sz="2600" i="1" dirty="0" smtClean="0"/>
              <a:t>the NPLs of the subsidiary</a:t>
            </a:r>
            <a:r>
              <a:rPr lang="tr-TR" sz="2600" i="1" dirty="0" smtClean="0"/>
              <a:t>,</a:t>
            </a:r>
            <a:endParaRPr lang="tr-TR" sz="2600" dirty="0" smtClean="0"/>
          </a:p>
          <a:p>
            <a:pPr lvl="0"/>
            <a:r>
              <a:rPr lang="tr-TR" sz="2600" i="1" dirty="0" smtClean="0"/>
              <a:t>S</a:t>
            </a:r>
            <a:r>
              <a:rPr lang="en-US" sz="2600" i="1" dirty="0" smtClean="0"/>
              <a:t>ale of assets including NPLs, </a:t>
            </a:r>
            <a:r>
              <a:rPr lang="tr-TR" sz="2600" i="1" dirty="0" smtClean="0"/>
              <a:t>by the subsidiary</a:t>
            </a:r>
            <a:r>
              <a:rPr lang="en-US" sz="2600" i="1" dirty="0" smtClean="0"/>
              <a:t>,</a:t>
            </a:r>
            <a:endParaRPr lang="tr-TR" sz="2600" i="1" dirty="0" smtClean="0"/>
          </a:p>
          <a:p>
            <a:r>
              <a:rPr lang="tr-TR" sz="2600" i="1" dirty="0" smtClean="0"/>
              <a:t>Guarantees required for sale of subsidiary or its P&amp;A,</a:t>
            </a:r>
          </a:p>
          <a:p>
            <a:r>
              <a:rPr lang="tr-TR" sz="2600" i="1" dirty="0" smtClean="0"/>
              <a:t>Other.</a:t>
            </a:r>
          </a:p>
          <a:p>
            <a:pPr algn="ctr">
              <a:buNone/>
            </a:pPr>
            <a:endParaRPr lang="tr-TR" sz="26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r-TR" sz="2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Wishful thinking?</a:t>
            </a:r>
          </a:p>
          <a:p>
            <a:pPr>
              <a:buNone/>
            </a:pPr>
            <a:endParaRPr lang="tr-TR" sz="2600" dirty="0" smtClean="0"/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you.</a:t>
            </a:r>
            <a:endParaRPr lang="en-US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tr-TR" dirty="0" smtClean="0"/>
              <a:t>Engin Akçakoca</a:t>
            </a:r>
          </a:p>
          <a:p>
            <a:pPr algn="ctr">
              <a:buNone/>
            </a:pPr>
            <a:r>
              <a:rPr lang="tr-TR" dirty="0" smtClean="0"/>
              <a:t>engak@superonline.com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“Managing a Systemic Banking Crisis”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tr-TR" sz="2800" b="1" dirty="0" smtClean="0"/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Maintain confidence in the banking system.</a:t>
            </a:r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Resolve troubled banks.</a:t>
            </a:r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Resolve NPLs.</a:t>
            </a:r>
          </a:p>
          <a:p>
            <a:pPr>
              <a:spcBef>
                <a:spcPts val="624"/>
              </a:spcBef>
              <a:buSzPct val="125000"/>
            </a:pPr>
            <a:r>
              <a:rPr lang="tr-TR" sz="2600" dirty="0" smtClean="0"/>
              <a:t>Handle credit crunch.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tr-TR" b="1" dirty="0" smtClean="0"/>
              <a:t/>
            </a:r>
            <a:br>
              <a:rPr lang="tr-TR" b="1" dirty="0" smtClean="0"/>
            </a:br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MANAGING A SYSTEMIC BANKING CRISIS	</a:t>
            </a:r>
            <a: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r-T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328592"/>
          </a:xfrm>
        </p:spPr>
        <p:txBody>
          <a:bodyPr>
            <a:noAutofit/>
          </a:bodyPr>
          <a:lstStyle/>
          <a:p>
            <a:pPr marL="342000" indent="-342000">
              <a:spcBef>
                <a:spcPts val="624"/>
              </a:spcBef>
              <a:buFont typeface="+mj-lt"/>
              <a:buAutoNum type="alphaUcPeriod"/>
            </a:pPr>
            <a:r>
              <a:rPr lang="en-GB" sz="2800" b="1" dirty="0" smtClean="0"/>
              <a:t>Maintain </a:t>
            </a:r>
            <a:r>
              <a:rPr lang="en-GB" sz="2800" b="1" dirty="0"/>
              <a:t>Confidence in the Banking System</a:t>
            </a:r>
            <a:r>
              <a:rPr lang="en-GB" sz="2800" dirty="0"/>
              <a:t>	</a:t>
            </a:r>
            <a:endParaRPr lang="tr-TR" sz="2800" dirty="0" smtClean="0"/>
          </a:p>
          <a:p>
            <a:pPr marL="540000" indent="-342000">
              <a:buSzPct val="105000"/>
              <a:buFont typeface="+mj-lt"/>
              <a:buAutoNum type="arabicPeriod"/>
            </a:pPr>
            <a:r>
              <a:rPr lang="tr-TR" sz="2600" dirty="0" smtClean="0"/>
              <a:t>Increase/</a:t>
            </a:r>
            <a:r>
              <a:rPr lang="en-US" sz="2600" dirty="0" smtClean="0"/>
              <a:t>widen</a:t>
            </a:r>
            <a:r>
              <a:rPr lang="tr-TR" sz="2600" dirty="0" smtClean="0"/>
              <a:t> </a:t>
            </a:r>
            <a:r>
              <a:rPr lang="en-US" sz="2600" dirty="0" smtClean="0"/>
              <a:t>the deposit guarantee limit</a:t>
            </a:r>
            <a:r>
              <a:rPr lang="tr-TR" sz="2600" dirty="0" smtClean="0"/>
              <a:t>/coverage</a:t>
            </a:r>
            <a:r>
              <a:rPr lang="en-US" sz="2600" dirty="0" smtClean="0"/>
              <a:t> bas</a:t>
            </a:r>
            <a:r>
              <a:rPr lang="tr-TR" sz="2600" dirty="0" smtClean="0"/>
              <a:t>e.</a:t>
            </a:r>
          </a:p>
          <a:p>
            <a:pPr marL="540000" indent="-342000">
              <a:buSzPct val="105000"/>
              <a:buFont typeface="+mj-lt"/>
              <a:buAutoNum type="arabicPeriod"/>
            </a:pPr>
            <a:r>
              <a:rPr lang="tr-TR" sz="2600" dirty="0" smtClean="0"/>
              <a:t>Decide in</a:t>
            </a:r>
            <a:r>
              <a:rPr lang="en-US" sz="2600" dirty="0" smtClean="0"/>
              <a:t> </a:t>
            </a:r>
            <a:r>
              <a:rPr lang="en-US" sz="2600" dirty="0"/>
              <a:t>which banks to apply the </a:t>
            </a:r>
            <a:r>
              <a:rPr lang="en-US" sz="2600" dirty="0" smtClean="0"/>
              <a:t>new</a:t>
            </a:r>
            <a:r>
              <a:rPr lang="tr-TR" sz="2600" dirty="0" smtClean="0"/>
              <a:t> limit.</a:t>
            </a:r>
          </a:p>
          <a:p>
            <a:pPr marL="540000" indent="-342000">
              <a:buSzPct val="105000"/>
              <a:buFont typeface="+mj-lt"/>
              <a:buAutoNum type="arabicPeriod"/>
            </a:pPr>
            <a:r>
              <a:rPr lang="tr-TR" sz="2600" dirty="0" smtClean="0"/>
              <a:t>Ensure strong capitalization levels. </a:t>
            </a:r>
          </a:p>
          <a:p>
            <a:pPr marL="540000" indent="-342000">
              <a:buSzPct val="105000"/>
              <a:buFont typeface="+mj-lt"/>
              <a:buAutoNum type="arabicPeriod"/>
            </a:pPr>
            <a:r>
              <a:rPr lang="tr-TR" sz="2600" dirty="0" smtClean="0"/>
              <a:t>Decide if “</a:t>
            </a:r>
            <a:r>
              <a:rPr lang="en-US" sz="2600" dirty="0" smtClean="0"/>
              <a:t>Blanket Guarantee</a:t>
            </a:r>
            <a:r>
              <a:rPr lang="tr-TR" sz="2600" dirty="0" smtClean="0"/>
              <a:t>” is needed. Direct/Indirect?</a:t>
            </a:r>
            <a:endParaRPr lang="tr-TR" sz="2600" dirty="0"/>
          </a:p>
          <a:p>
            <a:pPr marL="540000" indent="-342000">
              <a:buSzPct val="105000"/>
              <a:buFont typeface="+mj-lt"/>
              <a:buAutoNum type="arabicPeriod"/>
            </a:pPr>
            <a:r>
              <a:rPr lang="tr-TR" sz="2600" dirty="0" smtClean="0"/>
              <a:t>Ensure</a:t>
            </a:r>
            <a:r>
              <a:rPr lang="tr-TR" sz="2600" b="1" dirty="0" smtClean="0"/>
              <a:t> </a:t>
            </a:r>
            <a:r>
              <a:rPr lang="en-US" sz="2600" dirty="0" smtClean="0"/>
              <a:t>Government</a:t>
            </a:r>
            <a:r>
              <a:rPr lang="tr-TR" sz="2600" dirty="0" smtClean="0"/>
              <a:t> to</a:t>
            </a:r>
            <a:r>
              <a:rPr lang="en-US" sz="2600" dirty="0" smtClean="0"/>
              <a:t> </a:t>
            </a:r>
            <a:r>
              <a:rPr lang="tr-TR" sz="2600" dirty="0" smtClean="0"/>
              <a:t>capitalize</a:t>
            </a:r>
            <a:r>
              <a:rPr lang="en-US" sz="2600" dirty="0" smtClean="0"/>
              <a:t> </a:t>
            </a:r>
            <a:r>
              <a:rPr lang="en-US" sz="2600" dirty="0"/>
              <a:t>the Problem </a:t>
            </a:r>
            <a:r>
              <a:rPr lang="tr-TR" sz="2600" dirty="0" smtClean="0"/>
              <a:t>Systemic Banks as a last resort. Define;</a:t>
            </a:r>
            <a:endParaRPr lang="tr-TR" sz="2600" dirty="0"/>
          </a:p>
          <a:p>
            <a:pPr marL="720000">
              <a:buNone/>
            </a:pPr>
            <a:r>
              <a:rPr lang="tr-TR" sz="2600" dirty="0" smtClean="0"/>
              <a:t>     </a:t>
            </a:r>
            <a:r>
              <a:rPr lang="tr-TR" sz="2600" b="1" dirty="0" smtClean="0"/>
              <a:t>a.</a:t>
            </a:r>
            <a:r>
              <a:rPr lang="tr-TR" sz="2600" dirty="0" smtClean="0"/>
              <a:t> Condition of the bank to be capitalized, </a:t>
            </a:r>
            <a:endParaRPr lang="tr-TR" sz="2600" dirty="0"/>
          </a:p>
          <a:p>
            <a:pPr marL="720000">
              <a:buNone/>
            </a:pPr>
            <a:r>
              <a:rPr lang="tr-TR" sz="2600" dirty="0" smtClean="0"/>
              <a:t>     </a:t>
            </a:r>
            <a:r>
              <a:rPr lang="tr-TR" sz="2600" b="1" dirty="0" smtClean="0"/>
              <a:t>b.</a:t>
            </a:r>
            <a:r>
              <a:rPr lang="tr-TR" sz="2600" dirty="0" smtClean="0"/>
              <a:t> </a:t>
            </a:r>
            <a:r>
              <a:rPr lang="en-US" sz="2600" dirty="0" smtClean="0"/>
              <a:t>Systemic Bank</a:t>
            </a:r>
            <a:r>
              <a:rPr lang="tr-TR" sz="2600" dirty="0" smtClean="0"/>
              <a:t>s,</a:t>
            </a:r>
            <a:r>
              <a:rPr lang="en-US" sz="2600" dirty="0"/>
              <a:t>	</a:t>
            </a:r>
            <a:endParaRPr lang="tr-TR" sz="2600" dirty="0"/>
          </a:p>
          <a:p>
            <a:pPr marL="720000">
              <a:buNone/>
            </a:pPr>
            <a:r>
              <a:rPr lang="tr-TR" sz="2600" dirty="0" smtClean="0"/>
              <a:t>     </a:t>
            </a:r>
            <a:r>
              <a:rPr lang="tr-TR" sz="2600" b="1" dirty="0" smtClean="0"/>
              <a:t>c. </a:t>
            </a:r>
            <a:r>
              <a:rPr lang="en-US" sz="2600" dirty="0" smtClean="0"/>
              <a:t>Exit Strategy</a:t>
            </a:r>
            <a:r>
              <a:rPr lang="tr-TR" sz="2600" dirty="0" smtClean="0"/>
              <a:t>.</a:t>
            </a:r>
          </a:p>
          <a:p>
            <a:pPr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prepared for a crisis at all times.</a:t>
            </a:r>
            <a:r>
              <a:rPr lang="en-US" sz="2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tr-TR" sz="2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MANAGING </a:t>
            </a:r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SYSTEMIC BANKING CRISIS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256584"/>
          </a:xfrm>
        </p:spPr>
        <p:txBody>
          <a:bodyPr>
            <a:noAutofit/>
          </a:bodyPr>
          <a:lstStyle/>
          <a:p>
            <a:pPr marL="342000" indent="-342000">
              <a:spcBef>
                <a:spcPts val="624"/>
              </a:spcBef>
              <a:buFont typeface="+mj-lt"/>
              <a:buAutoNum type="alphaUcPeriod" startAt="2"/>
            </a:pPr>
            <a:r>
              <a:rPr lang="tr-TR" sz="2800" b="1" dirty="0" smtClean="0"/>
              <a:t>Resolve Problem Banks; </a:t>
            </a:r>
          </a:p>
          <a:p>
            <a:pPr marL="540000" indent="-342000">
              <a:spcBef>
                <a:spcPts val="624"/>
              </a:spcBef>
              <a:buSzPct val="105000"/>
              <a:buFont typeface="+mj-lt"/>
              <a:buAutoNum type="arabicPeriod"/>
            </a:pPr>
            <a:r>
              <a:rPr lang="tr-TR" sz="2600" dirty="0" smtClean="0"/>
              <a:t>Try private investors to capitalize: special diagnostic analysis, incentives for compensating with partial government capital,</a:t>
            </a:r>
            <a:r>
              <a:rPr lang="tr-TR" sz="2600" dirty="0" smtClean="0">
                <a:solidFill>
                  <a:srgbClr val="FF0000"/>
                </a:solidFill>
              </a:rPr>
              <a:t> </a:t>
            </a:r>
            <a:r>
              <a:rPr lang="tr-TR" sz="2600" b="1" dirty="0" smtClean="0"/>
              <a:t> </a:t>
            </a:r>
            <a:endParaRPr lang="tr-TR" sz="2600" dirty="0" smtClean="0"/>
          </a:p>
          <a:p>
            <a:pPr marL="540000" indent="-342000">
              <a:spcBef>
                <a:spcPts val="624"/>
              </a:spcBef>
              <a:buSzPct val="105000"/>
              <a:buFont typeface="+mj-lt"/>
              <a:buAutoNum type="arabicPeriod"/>
            </a:pPr>
            <a:r>
              <a:rPr lang="en-US" sz="2600" dirty="0" smtClean="0"/>
              <a:t>Bridge Bank</a:t>
            </a:r>
            <a:r>
              <a:rPr lang="tr-TR" sz="2600" dirty="0" smtClean="0"/>
              <a:t>, 	   	    </a:t>
            </a:r>
          </a:p>
          <a:p>
            <a:pPr marL="540000" indent="-342000">
              <a:spcBef>
                <a:spcPts val="624"/>
              </a:spcBef>
              <a:buSzPct val="105000"/>
              <a:buFont typeface="+mj-lt"/>
              <a:buAutoNum type="arabicPeriod"/>
            </a:pPr>
            <a:r>
              <a:rPr lang="tr-TR" sz="2600" dirty="0" smtClean="0"/>
              <a:t>Merge</a:t>
            </a:r>
            <a:r>
              <a:rPr lang="en-US" sz="2600" dirty="0" smtClean="0"/>
              <a:t> </a:t>
            </a:r>
            <a:r>
              <a:rPr lang="tr-TR" sz="2600" dirty="0" smtClean="0"/>
              <a:t>with</a:t>
            </a:r>
            <a:r>
              <a:rPr lang="en-US" sz="2600" dirty="0" smtClean="0"/>
              <a:t> or </a:t>
            </a:r>
            <a:r>
              <a:rPr lang="tr-TR" sz="2600" dirty="0" smtClean="0"/>
              <a:t>sell</a:t>
            </a:r>
            <a:r>
              <a:rPr lang="en-US" sz="2600" dirty="0" smtClean="0"/>
              <a:t> to </a:t>
            </a:r>
            <a:r>
              <a:rPr lang="tr-TR" sz="2600" dirty="0" smtClean="0"/>
              <a:t>another</a:t>
            </a:r>
            <a:r>
              <a:rPr lang="en-US" sz="2600" dirty="0" smtClean="0"/>
              <a:t> </a:t>
            </a:r>
            <a:r>
              <a:rPr lang="tr-TR" sz="2600" dirty="0" smtClean="0"/>
              <a:t>bank,</a:t>
            </a:r>
          </a:p>
          <a:p>
            <a:pPr marL="540000" indent="-342000">
              <a:spcBef>
                <a:spcPts val="624"/>
              </a:spcBef>
              <a:buSzPct val="105000"/>
              <a:buFont typeface="+mj-lt"/>
              <a:buAutoNum type="arabicPeriod"/>
            </a:pPr>
            <a:r>
              <a:rPr lang="en-US" sz="2600" dirty="0" smtClean="0"/>
              <a:t>Purchase and Assumption Transactions</a:t>
            </a:r>
            <a:r>
              <a:rPr lang="tr-TR" sz="2600" dirty="0" smtClean="0"/>
              <a:t>,</a:t>
            </a:r>
          </a:p>
          <a:p>
            <a:pPr marL="540000" indent="-342000">
              <a:spcBef>
                <a:spcPts val="624"/>
              </a:spcBef>
              <a:buSzPct val="105000"/>
              <a:buFont typeface="+mj-lt"/>
              <a:buAutoNum type="arabicPeriod"/>
            </a:pPr>
            <a:r>
              <a:rPr lang="tr-TR" sz="2600" dirty="0" smtClean="0"/>
              <a:t>Continue operating,</a:t>
            </a:r>
          </a:p>
          <a:p>
            <a:pPr marL="540000" indent="-342000">
              <a:spcBef>
                <a:spcPts val="624"/>
              </a:spcBef>
              <a:buSzPct val="105000"/>
              <a:buFont typeface="+mj-lt"/>
              <a:buAutoNum type="arabicPeriod"/>
            </a:pPr>
            <a:r>
              <a:rPr lang="tr-TR" sz="2600" dirty="0" smtClean="0"/>
              <a:t>Government capitalization.</a:t>
            </a:r>
            <a:r>
              <a:rPr lang="en-US" sz="2600" dirty="0" smtClean="0"/>
              <a:t>	</a:t>
            </a:r>
            <a:endParaRPr lang="tr-TR" sz="2600" dirty="0" smtClean="0"/>
          </a:p>
          <a:p>
            <a:pPr marL="540000" indent="-342000">
              <a:buNone/>
            </a:pPr>
            <a:r>
              <a:rPr lang="en-US" sz="2600" b="1" dirty="0" smtClean="0"/>
              <a:t>	</a:t>
            </a:r>
            <a:endParaRPr lang="tr-TR" sz="2600" b="1" dirty="0" smtClean="0"/>
          </a:p>
          <a:p>
            <a:pPr marL="540000" indent="-342000"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can combat a crisis only with strong banks.</a:t>
            </a:r>
            <a:endParaRPr lang="en-US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tr-TR" sz="2800" b="1" dirty="0" smtClean="0"/>
          </a:p>
          <a:p>
            <a:pPr>
              <a:lnSpc>
                <a:spcPct val="120000"/>
              </a:lnSpc>
              <a:spcBef>
                <a:spcPts val="624"/>
              </a:spcBef>
              <a:buNone/>
            </a:pPr>
            <a:r>
              <a:rPr lang="tr-TR" sz="3300" b="1" dirty="0" smtClean="0"/>
              <a:t>Standard Conditions</a:t>
            </a:r>
          </a:p>
          <a:p>
            <a:pPr>
              <a:buNone/>
            </a:pPr>
            <a:endParaRPr lang="tr-TR" sz="2800" b="1" dirty="0" smtClean="0"/>
          </a:p>
          <a:p>
            <a:pPr algn="just">
              <a:lnSpc>
                <a:spcPct val="120000"/>
              </a:lnSpc>
              <a:spcBef>
                <a:spcPts val="624"/>
              </a:spcBef>
              <a:buSzPct val="125000"/>
            </a:pPr>
            <a:r>
              <a:rPr lang="tr-TR" sz="3100" i="1" dirty="0" smtClean="0"/>
              <a:t>The bank’s management should be with the Resolution Agency (or with the Official Administration as in some countries),</a:t>
            </a:r>
          </a:p>
          <a:p>
            <a:pPr algn="just">
              <a:lnSpc>
                <a:spcPct val="120000"/>
              </a:lnSpc>
              <a:spcBef>
                <a:spcPts val="624"/>
              </a:spcBef>
              <a:buSzPct val="125000"/>
            </a:pPr>
            <a:r>
              <a:rPr lang="tr-TR" sz="3100" i="1" dirty="0" smtClean="0"/>
              <a:t>Its existing shareholders should have been written down for the accumulated losses.</a:t>
            </a:r>
          </a:p>
          <a:p>
            <a:pPr>
              <a:buNone/>
            </a:pPr>
            <a:endParaRPr lang="tr-TR" sz="3000" dirty="0" smtClean="0"/>
          </a:p>
          <a:p>
            <a:pPr lvl="0"/>
            <a:endParaRPr lang="tr-TR" sz="2600" dirty="0" smtClean="0"/>
          </a:p>
          <a:p>
            <a:pPr>
              <a:buNone/>
            </a:pPr>
            <a:r>
              <a:rPr lang="tr-TR" sz="2800" b="1" dirty="0" smtClean="0">
                <a:solidFill>
                  <a:srgbClr val="FF0000"/>
                </a:solidFill>
              </a:rPr>
              <a:t>              </a:t>
            </a:r>
          </a:p>
          <a:p>
            <a:pPr>
              <a:buNone/>
            </a:pPr>
            <a:endParaRPr lang="tr-TR" sz="28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tr-TR" sz="2800" b="1" dirty="0" smtClean="0">
                <a:solidFill>
                  <a:srgbClr val="FF0000"/>
                </a:solidFill>
              </a:rPr>
              <a:t>             </a:t>
            </a:r>
            <a:r>
              <a:rPr lang="tr-TR" sz="31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</a:t>
            </a:r>
            <a:r>
              <a:rPr lang="en-US" sz="31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principles and procedures.</a:t>
            </a:r>
            <a:endParaRPr lang="tr-TR" sz="31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tr-TR" sz="2800" b="1" dirty="0" smtClean="0"/>
              <a:t>Continue operating the troubled bank</a:t>
            </a:r>
          </a:p>
          <a:p>
            <a:pPr>
              <a:spcBef>
                <a:spcPts val="0"/>
              </a:spcBef>
              <a:buNone/>
            </a:pPr>
            <a:endParaRPr lang="tr-TR" sz="2600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tr-TR" sz="2800" b="1" dirty="0" smtClean="0"/>
              <a:t>Government/Resolution Agency can make loans to, place deposits with or purchase assets of the troubled bank.</a:t>
            </a:r>
          </a:p>
          <a:p>
            <a:pPr marL="342000" indent="-342000">
              <a:buNone/>
            </a:pPr>
            <a:endParaRPr lang="tr-TR" sz="2600" i="1" dirty="0" smtClean="0"/>
          </a:p>
          <a:p>
            <a:pPr marL="342000" lvl="2" indent="-342000" algn="just">
              <a:buSzPct val="125000"/>
            </a:pPr>
            <a:r>
              <a:rPr lang="tr-TR" sz="2600" i="1" dirty="0" smtClean="0"/>
              <a:t> Bank not permitted to distribute dividends, to </a:t>
            </a:r>
            <a:r>
              <a:rPr lang="en-US" sz="2600" i="1" dirty="0" smtClean="0"/>
              <a:t>transact</a:t>
            </a:r>
            <a:r>
              <a:rPr lang="tr-TR" sz="2600" i="1" dirty="0" smtClean="0"/>
              <a:t> with related parties, to invest in non-earning assets, to pay bonuses etc.,</a:t>
            </a:r>
          </a:p>
          <a:p>
            <a:pPr marL="342000" lvl="2" indent="-342000" algn="just">
              <a:buSzPct val="125000"/>
            </a:pPr>
            <a:r>
              <a:rPr lang="tr-TR" sz="2600" i="1" dirty="0" smtClean="0"/>
              <a:t>Government to receive pledge of existing shares, and the right to sell them.</a:t>
            </a:r>
          </a:p>
          <a:p>
            <a:pPr algn="ctr">
              <a:spcBef>
                <a:spcPts val="0"/>
              </a:spcBef>
              <a:buNone/>
            </a:pPr>
            <a:endParaRPr lang="tr-TR" sz="2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think it is right, then do not hesitate..do it.</a:t>
            </a:r>
            <a:endParaRPr lang="en-US" sz="26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0"/>
              </a:spcBef>
              <a:buNone/>
            </a:pPr>
            <a:r>
              <a:rPr lang="tr-TR" sz="2600" dirty="0" smtClean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850106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507288" cy="5805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Establish</a:t>
            </a:r>
            <a:r>
              <a:rPr lang="tr-TR" sz="2800" b="1" dirty="0" smtClean="0"/>
              <a:t> a Bridge Bank</a:t>
            </a:r>
          </a:p>
          <a:p>
            <a:pPr>
              <a:buNone/>
            </a:pPr>
            <a:endParaRPr lang="tr-TR" sz="2600" b="1" dirty="0" smtClean="0"/>
          </a:p>
          <a:p>
            <a:pPr algn="just">
              <a:buSzPct val="125000"/>
            </a:pPr>
            <a:r>
              <a:rPr lang="tr-TR" sz="2600" dirty="0" smtClean="0"/>
              <a:t>Good assets&amp;corresponding liabilities of the bank are transferred into a new bank.</a:t>
            </a:r>
          </a:p>
          <a:p>
            <a:pPr algn="just">
              <a:buSzPct val="125000"/>
            </a:pPr>
            <a:r>
              <a:rPr lang="tr-TR" sz="2600" dirty="0" smtClean="0"/>
              <a:t>Limited activity: whatever required in order to preserve the value of the bank.</a:t>
            </a:r>
          </a:p>
          <a:p>
            <a:pPr lvl="0" algn="just">
              <a:buSzPct val="125000"/>
            </a:pPr>
            <a:r>
              <a:rPr lang="en-US" sz="2600" dirty="0" smtClean="0"/>
              <a:t>Shareholders of the failed bank </a:t>
            </a:r>
            <a:r>
              <a:rPr lang="tr-TR" sz="2600" dirty="0" smtClean="0"/>
              <a:t>should </a:t>
            </a:r>
            <a:r>
              <a:rPr lang="en-US" sz="2600" dirty="0" smtClean="0"/>
              <a:t>have no preemptive rights</a:t>
            </a:r>
            <a:r>
              <a:rPr lang="tr-TR" sz="2600" dirty="0" smtClean="0"/>
              <a:t>/</a:t>
            </a:r>
            <a:r>
              <a:rPr lang="en-US" sz="2600" dirty="0" smtClean="0"/>
              <a:t>claims </a:t>
            </a:r>
            <a:r>
              <a:rPr lang="tr-TR" sz="2600" dirty="0" smtClean="0"/>
              <a:t>on</a:t>
            </a:r>
            <a:r>
              <a:rPr lang="en-US" sz="2600" dirty="0" smtClean="0"/>
              <a:t> the assets transferred to the bridge </a:t>
            </a:r>
            <a:r>
              <a:rPr lang="tr-TR" sz="2600" dirty="0" smtClean="0"/>
              <a:t>bank.</a:t>
            </a:r>
          </a:p>
          <a:p>
            <a:pPr lvl="0" algn="just">
              <a:buSzPct val="125000"/>
            </a:pPr>
            <a:r>
              <a:rPr lang="en-US" sz="2600" dirty="0" smtClean="0"/>
              <a:t>Working capital </a:t>
            </a:r>
            <a:r>
              <a:rPr lang="tr-TR" sz="2600" dirty="0" smtClean="0"/>
              <a:t>is</a:t>
            </a:r>
            <a:r>
              <a:rPr lang="en-US" sz="2600" dirty="0" smtClean="0"/>
              <a:t> </a:t>
            </a:r>
            <a:r>
              <a:rPr lang="tr-TR" sz="2600" dirty="0" smtClean="0"/>
              <a:t>provided</a:t>
            </a:r>
            <a:r>
              <a:rPr lang="en-US" sz="2600" dirty="0" smtClean="0"/>
              <a:t> by the </a:t>
            </a:r>
            <a:r>
              <a:rPr lang="tr-TR" sz="2600" dirty="0" smtClean="0"/>
              <a:t>government/</a:t>
            </a:r>
            <a:r>
              <a:rPr lang="en-US" sz="2600" dirty="0" smtClean="0"/>
              <a:t>resolution agency</a:t>
            </a:r>
            <a:r>
              <a:rPr lang="tr-TR" sz="2600" dirty="0" smtClean="0"/>
              <a:t>.</a:t>
            </a:r>
          </a:p>
          <a:p>
            <a:pPr lvl="0" algn="just">
              <a:buSzPct val="125000"/>
            </a:pPr>
            <a:r>
              <a:rPr lang="en-US" sz="2600" dirty="0" smtClean="0"/>
              <a:t>Liabilities </a:t>
            </a:r>
            <a:r>
              <a:rPr lang="tr-TR" sz="2600" dirty="0" smtClean="0"/>
              <a:t>of</a:t>
            </a:r>
            <a:r>
              <a:rPr lang="en-US" sz="2600" dirty="0" smtClean="0"/>
              <a:t> the </a:t>
            </a:r>
            <a:r>
              <a:rPr lang="tr-TR" sz="2600" dirty="0" smtClean="0"/>
              <a:t>BB</a:t>
            </a:r>
            <a:r>
              <a:rPr lang="en-US" sz="2600" dirty="0" smtClean="0"/>
              <a:t> are </a:t>
            </a:r>
            <a:r>
              <a:rPr lang="tr-TR" sz="2600" dirty="0" smtClean="0"/>
              <a:t> guaranteed by </a:t>
            </a:r>
            <a:r>
              <a:rPr lang="en-US" sz="2600" dirty="0" smtClean="0"/>
              <a:t>the government.</a:t>
            </a:r>
            <a:endParaRPr lang="tr-TR" sz="2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tr-TR" sz="2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Bridge Bank is for a temporary period of time. </a:t>
            </a: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tr-T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Resolving Systemic Problem Banks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tr-TR" sz="3000" b="1" dirty="0" smtClean="0"/>
              <a:t>Mergers and Acquisitions (M&amp;As)</a:t>
            </a:r>
          </a:p>
          <a:p>
            <a:pPr>
              <a:buNone/>
            </a:pPr>
            <a:endParaRPr lang="tr-TR" sz="2600" b="1" dirty="0" smtClean="0"/>
          </a:p>
          <a:p>
            <a:pPr algn="just">
              <a:lnSpc>
                <a:spcPct val="110000"/>
              </a:lnSpc>
              <a:buSzPct val="125000"/>
            </a:pPr>
            <a:r>
              <a:rPr lang="tr-TR" sz="2800" b="1" dirty="0" smtClean="0"/>
              <a:t>Unassisted Mergers: </a:t>
            </a:r>
            <a:r>
              <a:rPr lang="tr-TR" sz="2800" dirty="0" smtClean="0"/>
              <a:t>supervisor encourages merger between a healthy bank and a troubled one without providing any assistance.</a:t>
            </a:r>
            <a:endParaRPr lang="tr-TR" sz="2800" b="1" dirty="0" smtClean="0">
              <a:solidFill>
                <a:srgbClr val="FF0000"/>
              </a:solidFill>
            </a:endParaRPr>
          </a:p>
          <a:p>
            <a:pPr algn="just">
              <a:lnSpc>
                <a:spcPct val="110000"/>
              </a:lnSpc>
              <a:buSzPct val="125000"/>
            </a:pPr>
            <a:r>
              <a:rPr lang="tr-TR" sz="2800" b="1" dirty="0" smtClean="0"/>
              <a:t>Assisted Mergers: </a:t>
            </a:r>
            <a:r>
              <a:rPr lang="tr-TR" sz="2800" dirty="0" smtClean="0"/>
              <a:t>Government may provide financial assistance to complete the M&amp;A (assume the loss, give loans, provide assistance with no recourse etc.)</a:t>
            </a:r>
          </a:p>
          <a:p>
            <a:pPr>
              <a:buNone/>
            </a:pPr>
            <a:endParaRPr lang="tr-TR" sz="2800" dirty="0" smtClean="0"/>
          </a:p>
          <a:p>
            <a:pPr algn="ctr">
              <a:buNone/>
            </a:pPr>
            <a:endParaRPr lang="tr-TR" sz="2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r-TR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providing reasonable incentives to encourage voluntary M&amp;As.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53BC-F44C-4095-A5ED-2F75F0109BB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1668</Words>
  <Application>Microsoft Office PowerPoint</Application>
  <PresentationFormat>On-screen Show (4:3)</PresentationFormat>
  <Paragraphs>329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Slide 1</vt:lpstr>
      <vt:lpstr>To start with...</vt:lpstr>
      <vt:lpstr>Components of “Managing a Systemic Banking Crisis”</vt:lpstr>
      <vt:lpstr> MANAGING A SYSTEMIC BANKING CRISIS  </vt:lpstr>
      <vt:lpstr>MANAGING A SYSTEMIC BANKING CRISIS</vt:lpstr>
      <vt:lpstr>Resolving Systemic Problem Banks</vt:lpstr>
      <vt:lpstr>Resolving Systemic Problem Banks</vt:lpstr>
      <vt:lpstr>Resolving Systemic Problem Banks</vt:lpstr>
      <vt:lpstr>Resolving Systemic Problem Banks</vt:lpstr>
      <vt:lpstr>Resolving Systemic Problem Banks</vt:lpstr>
      <vt:lpstr>Resolving Systemic Problem Banks</vt:lpstr>
      <vt:lpstr>Resolving Systemic Problem Banks</vt:lpstr>
      <vt:lpstr>Resolving Systemic Problem Banks</vt:lpstr>
      <vt:lpstr>Resolving Systemic Problem Banks</vt:lpstr>
      <vt:lpstr> Coordinating Systemic  Bank Resolution </vt:lpstr>
      <vt:lpstr>Coordinating Systemic  Bank Resolution</vt:lpstr>
      <vt:lpstr>Coordinating Systemic  Bank Resolution</vt:lpstr>
      <vt:lpstr>MANAGING A SYSTEMIC BANKING CRISIS</vt:lpstr>
      <vt:lpstr> What we remember from the Turkish Crisis </vt:lpstr>
      <vt:lpstr>What we remember from the Turkish Crisis</vt:lpstr>
      <vt:lpstr>INTERNATIONAL FINANCIAL GROUPS  (in a financial crisis)</vt:lpstr>
      <vt:lpstr>  Mistrust between the supervisors?  </vt:lpstr>
      <vt:lpstr>Branch vs Subsidiary</vt:lpstr>
      <vt:lpstr>INTERNATIONAL FINANCIAL GROUPS  (in a financial crisis)</vt:lpstr>
      <vt:lpstr>INTERNATIONAL FINANCIAL GROUPS  (in a financial crisis)</vt:lpstr>
      <vt:lpstr>INTERNATIONAL FINANCIAL GROUPS  (in a financial crisis)</vt:lpstr>
      <vt:lpstr>Thank you.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Engin</dc:creator>
  <cp:lastModifiedBy>Engin</cp:lastModifiedBy>
  <cp:revision>184</cp:revision>
  <dcterms:created xsi:type="dcterms:W3CDTF">2012-09-17T08:42:37Z</dcterms:created>
  <dcterms:modified xsi:type="dcterms:W3CDTF">2012-12-06T10:57:17Z</dcterms:modified>
</cp:coreProperties>
</file>